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12.xml" ContentType="application/vnd.openxmlformats-officedocument.drawingml.chart+xml"/>
  <Override PartName="/ppt/charts/colors11.xml" ContentType="application/vnd.ms-office.chartcolorstyle+xml"/>
  <Override PartName="/ppt/charts/style1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306" r:id="rId4"/>
    <p:sldId id="367" r:id="rId5"/>
    <p:sldId id="368" r:id="rId6"/>
    <p:sldId id="378" r:id="rId7"/>
    <p:sldId id="373" r:id="rId8"/>
    <p:sldId id="375" r:id="rId9"/>
    <p:sldId id="374" r:id="rId10"/>
    <p:sldId id="376" r:id="rId11"/>
    <p:sldId id="377" r:id="rId12"/>
    <p:sldId id="327" r:id="rId13"/>
    <p:sldId id="370" r:id="rId14"/>
    <p:sldId id="263" r:id="rId15"/>
    <p:sldId id="336" r:id="rId16"/>
    <p:sldId id="330" r:id="rId17"/>
    <p:sldId id="331" r:id="rId18"/>
    <p:sldId id="372" r:id="rId19"/>
    <p:sldId id="335" r:id="rId20"/>
    <p:sldId id="394" r:id="rId21"/>
    <p:sldId id="333" r:id="rId22"/>
    <p:sldId id="396" r:id="rId23"/>
    <p:sldId id="326" r:id="rId24"/>
    <p:sldId id="361" r:id="rId25"/>
    <p:sldId id="382" r:id="rId26"/>
    <p:sldId id="387" r:id="rId27"/>
    <p:sldId id="388" r:id="rId28"/>
    <p:sldId id="383" r:id="rId29"/>
    <p:sldId id="386" r:id="rId30"/>
    <p:sldId id="385" r:id="rId31"/>
    <p:sldId id="384" r:id="rId32"/>
    <p:sldId id="390" r:id="rId33"/>
    <p:sldId id="391" r:id="rId34"/>
    <p:sldId id="392" r:id="rId35"/>
    <p:sldId id="393" r:id="rId36"/>
    <p:sldId id="344" r:id="rId37"/>
    <p:sldId id="262" r:id="rId38"/>
    <p:sldId id="278" r:id="rId39"/>
    <p:sldId id="415" r:id="rId40"/>
    <p:sldId id="471" r:id="rId41"/>
    <p:sldId id="476" r:id="rId42"/>
    <p:sldId id="472" r:id="rId43"/>
    <p:sldId id="473" r:id="rId44"/>
    <p:sldId id="474" r:id="rId45"/>
    <p:sldId id="475" r:id="rId46"/>
    <p:sldId id="395" r:id="rId47"/>
    <p:sldId id="343" r:id="rId48"/>
    <p:sldId id="345" r:id="rId49"/>
    <p:sldId id="346" r:id="rId50"/>
    <p:sldId id="347" r:id="rId51"/>
    <p:sldId id="348" r:id="rId52"/>
    <p:sldId id="349" r:id="rId53"/>
    <p:sldId id="28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1F3F0"/>
    <a:srgbClr val="FFFFF9"/>
    <a:srgbClr val="FFFF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41"/>
    <p:restoredTop sz="96327"/>
  </p:normalViewPr>
  <p:slideViewPr>
    <p:cSldViewPr snapToGrid="0">
      <p:cViewPr varScale="1">
        <p:scale>
          <a:sx n="112" d="100"/>
          <a:sy n="112" d="100"/>
        </p:scale>
        <p:origin x="20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4F9F39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368-8942-8F93-EE6EC63F7EA7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368-8942-8F93-EE6EC63F7EA7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368-8942-8F93-EE6EC63F7EA7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368-8942-8F93-EE6EC63F7EA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0</c:v>
                </c:pt>
                <c:pt idx="2">
                  <c:v>7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368-8942-8F93-EE6EC63F7E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8368-8942-8F93-EE6EC63F7E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8368-8942-8F93-EE6EC63F7EA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8368-8942-8F93-EE6EC63F7EA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8368-8942-8F93-EE6EC63F7EA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0.3</c:v>
                </c:pt>
                <c:pt idx="1">
                  <c:v>0</c:v>
                </c:pt>
                <c:pt idx="2">
                  <c:v>0.35</c:v>
                </c:pt>
                <c:pt idx="3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8368-8942-8F93-EE6EC63F7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4F9F39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AC4-DD40-8504-9E56522765B4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AC4-DD40-8504-9E56522765B4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AC4-DD40-8504-9E56522765B4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AC4-DD40-8504-9E56522765B4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0</c:v>
                </c:pt>
                <c:pt idx="2">
                  <c:v>7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AC4-DD40-8504-9E56522765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AC4-DD40-8504-9E56522765B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FAC4-DD40-8504-9E56522765B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AC4-DD40-8504-9E56522765B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AC4-DD40-8504-9E56522765B4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0.3</c:v>
                </c:pt>
                <c:pt idx="1">
                  <c:v>0</c:v>
                </c:pt>
                <c:pt idx="2">
                  <c:v>0.35</c:v>
                </c:pt>
                <c:pt idx="3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FAC4-DD40-8504-9E56522765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5B5-2D49-8323-866AF5CC8349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5B5-2D49-8323-866AF5CC8349}"/>
              </c:ext>
            </c:extLst>
          </c:dPt>
          <c:dPt>
            <c:idx val="2"/>
            <c:bubble3D val="0"/>
            <c:spPr>
              <a:solidFill>
                <a:srgbClr val="4F9F39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5B5-2D49-8323-866AF5CC8349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5B5-2D49-8323-866AF5CC834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5B5-2D49-8323-866AF5CC834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95B5-2D49-8323-866AF5CC834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95B5-2D49-8323-866AF5CC834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95B5-2D49-8323-866AF5CC834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95B5-2D49-8323-866AF5CC834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0.05</c:v>
                </c:pt>
                <c:pt idx="1">
                  <c:v>0</c:v>
                </c:pt>
                <c:pt idx="2">
                  <c:v>0.05</c:v>
                </c:pt>
                <c:pt idx="3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95B5-2D49-8323-866AF5CC8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BE-A04A-94D9-7E1EF4A4EF70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BE-A04A-94D9-7E1EF4A4EF70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EBE-A04A-94D9-7E1EF4A4EF70}"/>
              </c:ext>
            </c:extLst>
          </c:dPt>
          <c:dPt>
            <c:idx val="3"/>
            <c:bubble3D val="0"/>
            <c:spPr>
              <a:solidFill>
                <a:srgbClr val="4F9F39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EBE-A04A-94D9-7E1EF4A4EF7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EBE-A04A-94D9-7E1EF4A4EF7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7EBE-A04A-94D9-7E1EF4A4EF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7EBE-A04A-94D9-7E1EF4A4EF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7EBE-A04A-94D9-7E1EF4A4EF7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7EBE-A04A-94D9-7E1EF4A4EF7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0.05</c:v>
                </c:pt>
                <c:pt idx="1">
                  <c:v>0</c:v>
                </c:pt>
                <c:pt idx="2">
                  <c:v>0.05</c:v>
                </c:pt>
                <c:pt idx="3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7EBE-A04A-94D9-7E1EF4A4EF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E9-DF4C-B5A4-794135DD289A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4E9-DF4C-B5A4-794135DD289A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4E9-DF4C-B5A4-794135DD289A}"/>
              </c:ext>
            </c:extLst>
          </c:dPt>
          <c:dPt>
            <c:idx val="3"/>
            <c:bubble3D val="0"/>
            <c:spPr>
              <a:solidFill>
                <a:srgbClr val="4F9F39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4E9-DF4C-B5A4-794135DD289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0</c:v>
                </c:pt>
                <c:pt idx="2">
                  <c:v>6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4E9-DF4C-B5A4-794135DD28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4E9-DF4C-B5A4-794135DD289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F4E9-DF4C-B5A4-794135DD289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4E9-DF4C-B5A4-794135DD289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4E9-DF4C-B5A4-794135DD289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</c:v>
                </c:pt>
                <c:pt idx="1">
                  <c:v>0</c:v>
                </c:pt>
                <c:pt idx="2">
                  <c:v>0.3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F4E9-DF4C-B5A4-794135DD28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4F9F39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07-4C4A-8404-1B488A390893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07-4C4A-8404-1B488A390893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07-4C4A-8404-1B488A390893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007-4C4A-8404-1B488A390893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007-4C4A-8404-1B488A3908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4007-4C4A-8404-1B488A39089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4007-4C4A-8404-1B488A39089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4007-4C4A-8404-1B488A39089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4007-4C4A-8404-1B488A390893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0.05</c:v>
                </c:pt>
                <c:pt idx="1">
                  <c:v>0</c:v>
                </c:pt>
                <c:pt idx="2">
                  <c:v>0.05</c:v>
                </c:pt>
                <c:pt idx="3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4007-4C4A-8404-1B488A3908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F0583-EF7E-1A41-B5E7-BC57099D8755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9BF28-B25F-3B4F-96DF-6CFD63491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6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2109-13DD-9D42-9CF9-40C7EED271F1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519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2109-13DD-9D42-9CF9-40C7EED271F1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948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2109-13DD-9D42-9CF9-40C7EED271F1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38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2109-13DD-9D42-9CF9-40C7EED271F1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23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2109-13DD-9D42-9CF9-40C7EED271F1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042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2109-13DD-9D42-9CF9-40C7EED271F1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348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2109-13DD-9D42-9CF9-40C7EED271F1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986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2109-13DD-9D42-9CF9-40C7EED271F1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820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2109-13DD-9D42-9CF9-40C7EED271F1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085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2109-13DD-9D42-9CF9-40C7EED271F1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648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latin typeface="Avenir Next Bold"/>
              <a:cs typeface="Avenir Next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A2E69-CAB6-EC43-9768-BBDBD6141A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63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2109-13DD-9D42-9CF9-40C7EED271F1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387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2109-13DD-9D42-9CF9-40C7EED271F1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05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latin typeface="Avenir Next Bold"/>
              <a:cs typeface="Avenir Next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A2E69-CAB6-EC43-9768-BBDBD6141A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64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c = [0.5, 0.6, 0.7]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p1 = 0.2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p2 = 0.18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p3 = 0.7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w = 0.1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scale = 25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f = 1e-3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2A5A0-7D9C-8245-AD9C-225830B9F097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26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latin typeface="Avenir Next Bold"/>
              <a:cs typeface="Avenir Next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A2E69-CAB6-EC43-9768-BBDBD6141A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15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latin typeface="Avenir Next Bold"/>
              <a:cs typeface="Avenir Next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A2E69-CAB6-EC43-9768-BBDBD6141A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19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0.3235    0.6018    0.0156 = </a:t>
            </a:r>
            <a:r>
              <a:rPr lang="de-DE" dirty="0" err="1"/>
              <a:t>g</a:t>
            </a:r>
            <a:r>
              <a:rPr lang="de-DE" dirty="0"/>
              <a:t>, d, 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2A5A0-7D9C-8245-AD9C-225830B9F097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851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c = [0.5, 0.6, 0.7]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p1 = 0.2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p2 = 0.18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p3 = 0.7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w = 0.1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scale = 25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f = 1e-3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2A5A0-7D9C-8245-AD9C-225830B9F097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713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c = [0.5, 0.6, 0.7]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p1 = 0.2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p2 = 0.18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p3 = 0.7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w = 0.1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scale = 25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f = 1e-3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2A5A0-7D9C-8245-AD9C-225830B9F097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807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c = [0.5, 0.6, 0.7]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p1 = 0.2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p2 = 0.18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p3 = 0.7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w = 0.1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scale = 25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f = 1e-3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2A5A0-7D9C-8245-AD9C-225830B9F097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2555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c = [0.5, 0.6, 0.7]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p1 = 0.2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p2 = 0.18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p3 = 0.7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w = 0.1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scale = 25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f = 1e-3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2A5A0-7D9C-8245-AD9C-225830B9F097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676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2109-13DD-9D42-9CF9-40C7EED271F1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0852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c = [0.5, 0.6, 0.7]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p1 = 0.2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p2 = 0.18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p3 = 0.7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w = 0.1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scale = 25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f = 1e-3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2A5A0-7D9C-8245-AD9C-225830B9F097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457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latin typeface="Avenir Next Bold"/>
              <a:cs typeface="Avenir Next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A2E69-CAB6-EC43-9768-BBDBD6141A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23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2109-13DD-9D42-9CF9-40C7EED271F1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598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2109-13DD-9D42-9CF9-40C7EED271F1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635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2109-13DD-9D42-9CF9-40C7EED271F1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32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52109-13DD-9D42-9CF9-40C7EED271F1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79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latin typeface="Avenir Next Bold"/>
              <a:cs typeface="Avenir Next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A2E69-CAB6-EC43-9768-BBDBD6141A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23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C5BC9-E122-F54E-93B0-25CA96AFB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7E1E5-316B-3841-B405-121BE05E1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83E86-A014-D049-9EFA-E20A2E650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4591B-687B-5A46-9E3E-F7E3EFFFAD4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17BE1-618C-A44A-867C-222AE76CC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96DFC-CD88-C94C-9417-D717BB47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96BA2-5E74-0143-A401-B4524C5B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8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BA68E-8326-C84D-9BA4-91E9391F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A6ADEF-9FEF-0848-AE09-18FEF5413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BF128-357E-4143-A346-F4EADC4F2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4591B-687B-5A46-9E3E-F7E3EFFFAD4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6D900-A805-174D-BBE5-2FCF61B6E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6B9D7-AAFE-1246-9234-AB6AF7E2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96BA2-5E74-0143-A401-B4524C5B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EB5DE6-DE04-7E4D-B039-BA6D68E2FD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4DDEB-231F-B34C-BD4C-BFE903F31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6AF3F-B854-6648-9BF5-649584DA4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4591B-687B-5A46-9E3E-F7E3EFFFAD4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C9304-13D5-0A44-938B-8140C35E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5BBD2-4DEE-3445-9A3B-5D78336F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96BA2-5E74-0143-A401-B4524C5B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78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81B1-DDC2-4244-829C-C0EED9DDF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515D0-4757-3F4B-AE38-4E5E86910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D2C7F-E96F-D246-835E-B7368944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4591B-687B-5A46-9E3E-F7E3EFFFAD4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4D0E8-BBDA-FB4A-967D-1098C46BB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9C418-A73A-DC4E-B8A9-3EA1AA4C5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96BA2-5E74-0143-A401-B4524C5B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6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20CB3-FD3E-6F47-A602-8289E4852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A6865-841D-C648-89FC-9A52F10F4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729DD-7CE7-284C-A4D7-D04C8A265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4591B-687B-5A46-9E3E-F7E3EFFFAD4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D9063-7559-EC4E-AA1D-E834E297F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579F8-81DF-4749-A740-B861DD713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96BA2-5E74-0143-A401-B4524C5B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8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176A1-86D4-1740-ACDE-E54AF4B7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BB8EA-C977-AB48-92C3-04A21371D3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B4AF7-B867-1344-8ADF-69A832C13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FC9CE-A341-E24F-9A36-29F9189A2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4591B-687B-5A46-9E3E-F7E3EFFFAD4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AE832-5D0C-0E4A-9F04-94AB3150F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9DC5A-9AA1-2D42-9600-E29AFDB5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96BA2-5E74-0143-A401-B4524C5B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9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4C97-1303-EA4F-927F-D3268CFDB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42DDA-6064-1A45-B22F-83A4BAD0F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D770CB-9C1B-1746-8217-C41BA9BC1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6FA6D-AD81-6B42-B6FF-11A9523E7C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D2C84-EE5C-6D4B-88FD-9C92B4A977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214C81-0E70-CA47-9D00-3D0EBB802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4591B-687B-5A46-9E3E-F7E3EFFFAD4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E24161-8B19-CE49-A435-E9D12649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B7D5B-CD67-6945-8D74-0C0CD1B3B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96BA2-5E74-0143-A401-B4524C5B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4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5DA1-3B4C-9A4B-AF87-2E8A9765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21BEB5-F785-5049-9FAB-00151F81D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4591B-687B-5A46-9E3E-F7E3EFFFAD4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1A550-E32E-0147-9835-FC57C076B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8D12B-630F-DC40-BC60-F01286B9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96BA2-5E74-0143-A401-B4524C5B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5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F8AA96-B464-9D4F-ADEE-0C2CC8CBC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4591B-687B-5A46-9E3E-F7E3EFFFAD4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69FF5-D0A3-284F-A796-1800849C9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4AEB3-A3AB-E947-AD63-CB76B522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96BA2-5E74-0143-A401-B4524C5B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71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2204-60C7-874A-8BA4-46740981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D1AD-ADC1-7242-846E-9FC1F7C48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86E3D-4043-0047-A111-C287F03BB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DD132-C66F-D549-AAD9-1B2D0851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4591B-687B-5A46-9E3E-F7E3EFFFAD4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C9300-24B0-5F45-BFEC-53EB714F5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8C600-07FB-A549-87A9-21B2C1CF6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96BA2-5E74-0143-A401-B4524C5B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62CA-1185-9746-9244-D57B59C0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F6C2CC-523B-A243-80E0-1CA6ABB00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F3C1B-1002-1547-848B-E10AEB457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26A6B-49E0-F34A-A46E-3D05721E8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4591B-687B-5A46-9E3E-F7E3EFFFAD4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888D4-9E96-7F49-9A4A-309773409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B56D5-3658-BA49-87FD-0A63E4DA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96BA2-5E74-0143-A401-B4524C5B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36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048CBB-0A5F-BC48-BDE1-B88036C6F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BC03D-ECE4-1B45-BECD-84965EEE9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6B4F9-B41C-D94B-8672-93AB4A19E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4591B-687B-5A46-9E3E-F7E3EFFFAD4F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BDE4B-1CD3-4C46-A54A-8CAB23896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B91B5-E73E-0444-9745-080E984A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96BA2-5E74-0143-A401-B4524C5BF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europepmc.org/abstract/med/27249716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europepmc.org/abstract/med/27249716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Relationship Id="rId9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emf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7.emf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6.emf"/><Relationship Id="rId3" Type="http://schemas.openxmlformats.org/officeDocument/2006/relationships/image" Target="../media/image27.emf"/><Relationship Id="rId7" Type="http://schemas.openxmlformats.org/officeDocument/2006/relationships/image" Target="../media/image30.emf"/><Relationship Id="rId12" Type="http://schemas.openxmlformats.org/officeDocument/2006/relationships/image" Target="../media/image3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11" Type="http://schemas.openxmlformats.org/officeDocument/2006/relationships/image" Target="../media/image34.emf"/><Relationship Id="rId5" Type="http://schemas.openxmlformats.org/officeDocument/2006/relationships/image" Target="../media/image29.emf"/><Relationship Id="rId10" Type="http://schemas.openxmlformats.org/officeDocument/2006/relationships/image" Target="../media/image33.emf"/><Relationship Id="rId4" Type="http://schemas.openxmlformats.org/officeDocument/2006/relationships/image" Target="../media/image28.emf"/><Relationship Id="rId9" Type="http://schemas.openxmlformats.org/officeDocument/2006/relationships/image" Target="../media/image32.emf"/><Relationship Id="rId14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2.png"/><Relationship Id="rId7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gif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7" Type="http://schemas.openxmlformats.org/officeDocument/2006/relationships/image" Target="../media/image16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.xml"/><Relationship Id="rId15" Type="http://schemas.openxmlformats.org/officeDocument/2006/relationships/image" Target="../media/image800.png"/><Relationship Id="rId4" Type="http://schemas.openxmlformats.org/officeDocument/2006/relationships/image" Target="../media/image75.png"/><Relationship Id="rId14" Type="http://schemas.openxmlformats.org/officeDocument/2006/relationships/chart" Target="../charts/char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gif"/><Relationship Id="rId3" Type="http://schemas.openxmlformats.org/officeDocument/2006/relationships/image" Target="../media/image80.png"/><Relationship Id="rId7" Type="http://schemas.openxmlformats.org/officeDocument/2006/relationships/image" Target="../media/image84.gif"/><Relationship Id="rId12" Type="http://schemas.openxmlformats.org/officeDocument/2006/relationships/chart" Target="../charts/chart5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gif"/><Relationship Id="rId11" Type="http://schemas.openxmlformats.org/officeDocument/2006/relationships/chart" Target="../charts/chart4.xml"/><Relationship Id="rId5" Type="http://schemas.openxmlformats.org/officeDocument/2006/relationships/image" Target="../media/image82.gif"/><Relationship Id="rId10" Type="http://schemas.openxmlformats.org/officeDocument/2006/relationships/chart" Target="../charts/chart3.xml"/><Relationship Id="rId4" Type="http://schemas.openxmlformats.org/officeDocument/2006/relationships/image" Target="../media/image81.png"/><Relationship Id="rId9" Type="http://schemas.openxmlformats.org/officeDocument/2006/relationships/chart" Target="../charts/char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image" Target="../media/image96.emf"/><Relationship Id="rId3" Type="http://schemas.openxmlformats.org/officeDocument/2006/relationships/image" Target="../media/image86.jpg"/><Relationship Id="rId7" Type="http://schemas.openxmlformats.org/officeDocument/2006/relationships/image" Target="../media/image90.emf"/><Relationship Id="rId12" Type="http://schemas.openxmlformats.org/officeDocument/2006/relationships/image" Target="../media/image9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5" Type="http://schemas.openxmlformats.org/officeDocument/2006/relationships/image" Target="../media/image88.emf"/><Relationship Id="rId10" Type="http://schemas.openxmlformats.org/officeDocument/2006/relationships/image" Target="../media/image93.emf"/><Relationship Id="rId4" Type="http://schemas.openxmlformats.org/officeDocument/2006/relationships/image" Target="../media/image87.emf"/><Relationship Id="rId9" Type="http://schemas.openxmlformats.org/officeDocument/2006/relationships/image" Target="../media/image92.emf"/><Relationship Id="rId14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1.emf"/><Relationship Id="rId7" Type="http://schemas.openxmlformats.org/officeDocument/2006/relationships/image" Target="../media/image10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orxiv.org/content/early/2017/10/27/190140" TargetMode="External"/><Relationship Id="rId3" Type="http://schemas.openxmlformats.org/officeDocument/2006/relationships/image" Target="../media/image108.emf"/><Relationship Id="rId7" Type="http://schemas.openxmlformats.org/officeDocument/2006/relationships/image" Target="../media/image11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iencedirect.com/science/article/pii/S0092867411001279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uropepmc.org/abstract/med/27249716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B664C-EA23-A24C-26CF-723E6B97D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Game theory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963D2-A42C-80F0-2BE9-CA9B244229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11-10-2022</a:t>
            </a:r>
          </a:p>
        </p:txBody>
      </p:sp>
    </p:spTree>
    <p:extLst>
      <p:ext uri="{BB962C8B-B14F-4D97-AF65-F5344CB8AC3E}">
        <p14:creationId xmlns:p14="http://schemas.microsoft.com/office/powerpoint/2010/main" val="2865937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5291" y="568"/>
            <a:ext cx="12197291" cy="8311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-5291" y="802464"/>
            <a:ext cx="12197291" cy="47753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0000"/>
              </a:solidFill>
            </a:endParaRPr>
          </a:p>
        </p:txBody>
      </p:sp>
      <p:pic>
        <p:nvPicPr>
          <p:cNvPr id="18" name="Picture 17" descr="Macintosh HD:Users:westjb:Desktop:Moffitt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4" b="34796"/>
          <a:stretch/>
        </p:blipFill>
        <p:spPr bwMode="auto">
          <a:xfrm>
            <a:off x="9950115" y="119262"/>
            <a:ext cx="2123963" cy="56450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  <a:ext uri="{53640926-AAD7-44d8-BBD7-CCE9431645EC}">
              <a14:shadowObscured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/>
            </a:ext>
          </a:extLst>
        </p:spPr>
      </p:pic>
      <p:pic>
        <p:nvPicPr>
          <p:cNvPr id="19" name="Picture 18" descr="Macintosh HD:Users:westjb:Desktop:IMO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1"/>
            <a:ext cx="5369004" cy="8039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37679" y="1153853"/>
            <a:ext cx="11296602" cy="7032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What types of </a:t>
            </a:r>
            <a:r>
              <a:rPr lang="en-US" b="1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ecological</a:t>
            </a:r>
            <a:r>
              <a:rPr lang="en-US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 competitive “interactions</a:t>
            </a: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” are possible in cancer?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714428" y="2502059"/>
            <a:ext cx="3960945" cy="855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Select for resistance</a:t>
            </a:r>
          </a:p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Sequential therapy;</a:t>
            </a:r>
            <a:b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repeat until no more drugs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094951" y="894152"/>
            <a:ext cx="21515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u="sng" dirty="0">
                <a:solidFill>
                  <a:srgbClr val="7030A0"/>
                </a:solidFill>
                <a:latin typeface="Adobe Caslon Pro" charset="0"/>
                <a:ea typeface="Adobe Caslon Pro" charset="0"/>
                <a:cs typeface="Adobe Caslon Pro" charset="0"/>
                <a:hlinkClick r:id="rId5"/>
              </a:rPr>
              <a:t>figures from [Venkatesan 2016]</a:t>
            </a:r>
            <a:endParaRPr lang="en-US" sz="1200" b="1" u="sng" dirty="0">
              <a:solidFill>
                <a:srgbClr val="7030A0"/>
              </a:solidFill>
              <a:latin typeface="Adobe Caslon Pro" charset="0"/>
              <a:ea typeface="Adobe Caslon Pro" charset="0"/>
              <a:cs typeface="Adobe Caslon Pr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13" y="1815583"/>
            <a:ext cx="5459022" cy="23490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91"/>
          <a:stretch/>
        </p:blipFill>
        <p:spPr>
          <a:xfrm>
            <a:off x="5514036" y="4317476"/>
            <a:ext cx="3393321" cy="2281297"/>
          </a:xfrm>
          <a:prstGeom prst="rect">
            <a:avLst/>
          </a:prstGeom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714428" y="5207935"/>
            <a:ext cx="3960945" cy="855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Competitive Release</a:t>
            </a:r>
          </a:p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Absence of sensitive pop. releases resistant pop. from competition</a:t>
            </a:r>
          </a:p>
        </p:txBody>
      </p:sp>
    </p:spTree>
    <p:extLst>
      <p:ext uri="{BB962C8B-B14F-4D97-AF65-F5344CB8AC3E}">
        <p14:creationId xmlns:p14="http://schemas.microsoft.com/office/powerpoint/2010/main" val="174217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5291" y="568"/>
            <a:ext cx="12197291" cy="8311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-5291" y="802464"/>
            <a:ext cx="12197291" cy="47753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0000"/>
              </a:solidFill>
            </a:endParaRPr>
          </a:p>
        </p:txBody>
      </p:sp>
      <p:pic>
        <p:nvPicPr>
          <p:cNvPr id="18" name="Picture 17" descr="Macintosh HD:Users:westjb:Desktop:Moffitt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4" b="34796"/>
          <a:stretch/>
        </p:blipFill>
        <p:spPr bwMode="auto">
          <a:xfrm>
            <a:off x="9950115" y="119262"/>
            <a:ext cx="2123963" cy="56450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  <a:ext uri="{53640926-AAD7-44d8-BBD7-CCE9431645EC}">
              <a14:shadowObscured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/>
            </a:ext>
          </a:extLst>
        </p:spPr>
      </p:pic>
      <p:pic>
        <p:nvPicPr>
          <p:cNvPr id="19" name="Picture 18" descr="Macintosh HD:Users:westjb:Desktop:IMO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1"/>
            <a:ext cx="5369004" cy="8039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37679" y="1153853"/>
            <a:ext cx="11549521" cy="7032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What types of </a:t>
            </a:r>
            <a:r>
              <a:rPr lang="en-US" b="1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ecological</a:t>
            </a:r>
            <a:r>
              <a:rPr lang="en-US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 competitive “interactions</a:t>
            </a: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” are possible in cancer?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094951" y="894152"/>
            <a:ext cx="21515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u="sng" dirty="0">
                <a:solidFill>
                  <a:srgbClr val="7030A0"/>
                </a:solidFill>
                <a:latin typeface="Adobe Caslon Pro" charset="0"/>
                <a:ea typeface="Adobe Caslon Pro" charset="0"/>
                <a:cs typeface="Adobe Caslon Pro" charset="0"/>
                <a:hlinkClick r:id="rId5"/>
              </a:rPr>
              <a:t>figures from [Venkatesan 2016]</a:t>
            </a:r>
            <a:endParaRPr lang="en-US" sz="1200" b="1" u="sng" dirty="0">
              <a:solidFill>
                <a:srgbClr val="7030A0"/>
              </a:solidFill>
              <a:latin typeface="Adobe Caslon Pro" charset="0"/>
              <a:ea typeface="Adobe Caslon Pro" charset="0"/>
              <a:cs typeface="Adobe Caslon Pr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715" y="4558185"/>
            <a:ext cx="5073265" cy="2058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818" y="1857080"/>
            <a:ext cx="3803276" cy="2345250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714428" y="2502059"/>
            <a:ext cx="3960945" cy="855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Metastasis</a:t>
            </a:r>
          </a:p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Advent of new metastatic sites is a “selection” event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714428" y="5207935"/>
            <a:ext cx="4894520" cy="855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Ecologically-inspired therapy</a:t>
            </a:r>
          </a:p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Taking advantage of clonal interference to design eco-friendly schedules</a:t>
            </a:r>
          </a:p>
        </p:txBody>
      </p:sp>
    </p:spTree>
    <p:extLst>
      <p:ext uri="{BB962C8B-B14F-4D97-AF65-F5344CB8AC3E}">
        <p14:creationId xmlns:p14="http://schemas.microsoft.com/office/powerpoint/2010/main" val="196976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84474" y="3951514"/>
            <a:ext cx="9605913" cy="247486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5D279"/>
                </a:solidFill>
                <a:latin typeface="Avenir Next" charset="0"/>
                <a:ea typeface="Avenir Next" charset="0"/>
                <a:cs typeface="Avenir Next" charset="0"/>
              </a:rPr>
              <a:t>"It's not the notes you play, it's the notes you don't play." </a:t>
            </a:r>
          </a:p>
          <a:p>
            <a:pPr algn="l"/>
            <a:r>
              <a:rPr lang="en-US" sz="2400" dirty="0">
                <a:solidFill>
                  <a:srgbClr val="75D279"/>
                </a:solidFill>
                <a:latin typeface="Avenir Next" charset="0"/>
                <a:ea typeface="Avenir Next" charset="0"/>
                <a:cs typeface="Avenir Next" charset="0"/>
              </a:rPr>
              <a:t>-Mile Davis, on jazz-</a:t>
            </a:r>
          </a:p>
          <a:p>
            <a:pPr algn="l"/>
            <a:endParaRPr lang="en-US" dirty="0">
              <a:solidFill>
                <a:srgbClr val="75D279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l"/>
            <a:r>
              <a:rPr lang="en-US" dirty="0">
                <a:solidFill>
                  <a:srgbClr val="75D279"/>
                </a:solidFill>
                <a:latin typeface="Avenir Next" charset="0"/>
                <a:ea typeface="Avenir Next" charset="0"/>
                <a:cs typeface="Avenir Next" charset="0"/>
              </a:rPr>
              <a:t>"It's not the parameters you use, it's the parameters you don't use." </a:t>
            </a:r>
          </a:p>
          <a:p>
            <a:pPr algn="l"/>
            <a:r>
              <a:rPr lang="en-US" dirty="0">
                <a:solidFill>
                  <a:srgbClr val="75D279"/>
                </a:solidFill>
                <a:latin typeface="Avenir Next" charset="0"/>
                <a:ea typeface="Avenir Next" charset="0"/>
                <a:cs typeface="Avenir Next" charset="0"/>
              </a:rPr>
              <a:t>-Jeffrey West, on modelling-</a:t>
            </a:r>
          </a:p>
          <a:p>
            <a:pPr algn="l"/>
            <a:endParaRPr lang="en-US" sz="2400" dirty="0">
              <a:solidFill>
                <a:srgbClr val="75D279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5400000">
            <a:off x="8649947" y="3331032"/>
            <a:ext cx="6870700" cy="213406"/>
          </a:xfrm>
          <a:prstGeom prst="rect">
            <a:avLst/>
          </a:prstGeom>
          <a:solidFill>
            <a:srgbClr val="02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 defTabSz="457065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750480"/>
            <a:ext cx="12192000" cy="251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270C0"/>
                </a:solidFill>
                <a:latin typeface="Avenir Next Bold"/>
                <a:cs typeface="Avenir Next Bold"/>
              </a:rPr>
              <a:t>2.	Fitness is relative:</a:t>
            </a:r>
          </a:p>
          <a:p>
            <a:pPr algn="l"/>
            <a:r>
              <a:rPr lang="en-US" dirty="0">
                <a:latin typeface="Avenir Next Bold"/>
                <a:cs typeface="Avenir Next Bold"/>
              </a:rPr>
              <a:t>		</a:t>
            </a:r>
            <a:r>
              <a:rPr lang="en-US" sz="3600" dirty="0">
                <a:solidFill>
                  <a:srgbClr val="7AC067"/>
                </a:solidFill>
                <a:latin typeface="Avenir Next Bold"/>
                <a:cs typeface="Avenir Next Bold"/>
              </a:rPr>
              <a:t>Replicator dynamics</a:t>
            </a:r>
          </a:p>
        </p:txBody>
      </p:sp>
      <p:pic>
        <p:nvPicPr>
          <p:cNvPr id="7" name="Picture 6" descr="Macintosh HD:Users:westjb:Desktop:Moffitt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4" b="34796"/>
          <a:stretch/>
        </p:blipFill>
        <p:spPr bwMode="auto">
          <a:xfrm>
            <a:off x="10767046" y="6495199"/>
            <a:ext cx="1211548" cy="32200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  <a:ext uri="{53640926-AAD7-44d8-BBD7-CCE9431645EC}">
              <a14:shadowObscured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/>
            </a:ext>
          </a:extLst>
        </p:spPr>
      </p:pic>
    </p:spTree>
    <p:extLst>
      <p:ext uri="{BB962C8B-B14F-4D97-AF65-F5344CB8AC3E}">
        <p14:creationId xmlns:p14="http://schemas.microsoft.com/office/powerpoint/2010/main" val="22648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5291" y="568"/>
            <a:ext cx="12197291" cy="8311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-5291" y="802464"/>
            <a:ext cx="12197291" cy="47753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0000"/>
              </a:solidFill>
            </a:endParaRPr>
          </a:p>
        </p:txBody>
      </p:sp>
      <p:pic>
        <p:nvPicPr>
          <p:cNvPr id="18" name="Picture 17" descr="Macintosh HD:Users:westjb:Desktop:Moffitt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4" b="34796"/>
          <a:stretch/>
        </p:blipFill>
        <p:spPr bwMode="auto">
          <a:xfrm>
            <a:off x="9950115" y="119262"/>
            <a:ext cx="2123963" cy="56450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  <a:ext uri="{53640926-AAD7-44d8-BBD7-CCE9431645EC}">
              <a14:shadowObscured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/>
            </a:ext>
          </a:extLst>
        </p:spPr>
      </p:pic>
      <p:pic>
        <p:nvPicPr>
          <p:cNvPr id="19" name="Picture 18" descr="Macintosh HD:Users:westjb:Desktop:IMO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1"/>
            <a:ext cx="5369004" cy="8039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37680" y="1153853"/>
            <a:ext cx="6420930" cy="7032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Let’s review important eco-</a:t>
            </a:r>
            <a:r>
              <a:rPr lang="en-US" dirty="0" err="1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evo</a:t>
            </a: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 concepts: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704029" y="1906825"/>
            <a:ext cx="3960945" cy="855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Natural selection</a:t>
            </a:r>
          </a:p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The “force” of evolution that promotes </a:t>
            </a:r>
            <a:r>
              <a:rPr lang="en-US" i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adaptations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704028" y="3463955"/>
            <a:ext cx="3960945" cy="855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Adaptation</a:t>
            </a:r>
          </a:p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Heritable traits that maximize </a:t>
            </a:r>
            <a:r>
              <a:rPr lang="en-US" i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fitness</a:t>
            </a: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 in a given environment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704027" y="5034341"/>
            <a:ext cx="3960945" cy="855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Fitness</a:t>
            </a:r>
          </a:p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Per capita </a:t>
            </a:r>
            <a:r>
              <a:rPr lang="en-US" i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growth rate </a:t>
            </a: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of a clonal population of cells</a:t>
            </a: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7620073" y="1774834"/>
            <a:ext cx="3810002" cy="171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Game theory:</a:t>
            </a:r>
          </a:p>
          <a:p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fitness is determined </a:t>
            </a:r>
          </a:p>
          <a:p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by payoff matrix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296195" y="4619359"/>
            <a:ext cx="1431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latin typeface="Avenir Next Bold"/>
                <a:cs typeface="Avenir Next Bold"/>
              </a:rPr>
              <a:t>Prisoner’s </a:t>
            </a:r>
            <a:r>
              <a:rPr lang="en-US" sz="1000">
                <a:latin typeface="Avenir Next Bold"/>
                <a:cs typeface="Avenir Next Bold"/>
              </a:rPr>
              <a:t>Dilemma </a:t>
            </a:r>
            <a:endParaRPr lang="en-US" sz="1000" dirty="0">
              <a:latin typeface="Avenir Next Bold"/>
              <a:cs typeface="Avenir Next Bold"/>
            </a:endParaRPr>
          </a:p>
        </p:txBody>
      </p:sp>
      <p:pic>
        <p:nvPicPr>
          <p:cNvPr id="31" name="Picture 30" descr="latex-image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092" y="3545174"/>
            <a:ext cx="2740974" cy="1050505"/>
          </a:xfrm>
          <a:prstGeom prst="rect">
            <a:avLst/>
          </a:prstGeom>
        </p:spPr>
      </p:pic>
      <p:sp>
        <p:nvSpPr>
          <p:cNvPr id="32" name="Subtitle 2"/>
          <p:cNvSpPr txBox="1">
            <a:spLocks/>
          </p:cNvSpPr>
          <p:nvPr/>
        </p:nvSpPr>
        <p:spPr>
          <a:xfrm>
            <a:off x="7620073" y="5355507"/>
            <a:ext cx="3810002" cy="109830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How do we determine the entries to payoff matrix?</a:t>
            </a:r>
            <a:endParaRPr lang="en-US" dirty="0">
              <a:solidFill>
                <a:srgbClr val="0270C0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278834" y="2762685"/>
            <a:ext cx="0" cy="6429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278834" y="4319815"/>
            <a:ext cx="0" cy="6429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76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2" grpId="0"/>
      <p:bldP spid="30" grpId="0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15203" y="1447802"/>
            <a:ext cx="184611" cy="646303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pPr defTabSz="457065"/>
            <a:endParaRPr lang="en-US" dirty="0">
              <a:solidFill>
                <a:srgbClr val="990000"/>
              </a:solidFill>
              <a:latin typeface="Calibri"/>
            </a:endParaRPr>
          </a:p>
          <a:p>
            <a:pPr defTabSz="457065"/>
            <a:endParaRPr lang="en-US" dirty="0">
              <a:solidFill>
                <a:srgbClr val="990000"/>
              </a:solidFill>
              <a:latin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848024" y="1440414"/>
            <a:ext cx="8333618" cy="125687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13" tIns="45706" rIns="91413" bIns="45706" rtlCol="0" anchor="ctr"/>
          <a:lstStyle/>
          <a:p>
            <a:pPr algn="ctr" defTabSz="457065"/>
            <a:r>
              <a:rPr lang="en-US" dirty="0">
                <a:solidFill>
                  <a:prstClr val="white"/>
                </a:solidFill>
                <a:latin typeface="Calibri"/>
              </a:rPr>
              <a:t>           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74151" y="1447802"/>
            <a:ext cx="184611" cy="646303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pPr defTabSz="457065"/>
            <a:endParaRPr lang="en-US" dirty="0">
              <a:solidFill>
                <a:prstClr val="black"/>
              </a:solidFill>
              <a:latin typeface="Calibri"/>
            </a:endParaRPr>
          </a:p>
          <a:p>
            <a:pPr defTabSz="457065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itle 19"/>
          <p:cNvSpPr>
            <a:spLocks noGrp="1"/>
          </p:cNvSpPr>
          <p:nvPr>
            <p:ph type="title"/>
          </p:nvPr>
        </p:nvSpPr>
        <p:spPr>
          <a:xfrm>
            <a:off x="1154002" y="2385"/>
            <a:ext cx="9810253" cy="563562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Scripps PS-OC: `Mathematics and Physics of Cancer Metastasis</a:t>
            </a:r>
            <a:r>
              <a:rPr lang="en-US" sz="2400" dirty="0">
                <a:solidFill>
                  <a:schemeClr val="bg1"/>
                </a:solidFill>
              </a:rPr>
              <a:t>’</a:t>
            </a:r>
          </a:p>
        </p:txBody>
      </p:sp>
      <p:sp>
        <p:nvSpPr>
          <p:cNvPr id="34" name="TextBox 89"/>
          <p:cNvSpPr txBox="1">
            <a:spLocks noChangeArrowheads="1"/>
          </p:cNvSpPr>
          <p:nvPr/>
        </p:nvSpPr>
        <p:spPr bwMode="auto">
          <a:xfrm>
            <a:off x="8059843" y="5670984"/>
            <a:ext cx="184611" cy="3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457065">
              <a:lnSpc>
                <a:spcPts val="1000"/>
              </a:lnSpc>
            </a:pPr>
            <a:br>
              <a:rPr lang="en-US" sz="1100" dirty="0">
                <a:solidFill>
                  <a:srgbClr val="381547"/>
                </a:solidFill>
                <a:latin typeface="Calibri"/>
              </a:rPr>
            </a:br>
            <a:endParaRPr lang="en-US" sz="1100" dirty="0">
              <a:solidFill>
                <a:srgbClr val="381547"/>
              </a:solidFill>
              <a:latin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14119" y="1479581"/>
            <a:ext cx="72571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065">
              <a:buFont typeface="Arial"/>
              <a:buChar char="•"/>
            </a:pPr>
            <a:r>
              <a:rPr lang="en-US" sz="2200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Two players compete against each other for best `payoff’</a:t>
            </a:r>
          </a:p>
          <a:p>
            <a:pPr marL="285750" indent="-285750" defTabSz="457065">
              <a:buFont typeface="Arial"/>
              <a:buChar char="•"/>
            </a:pPr>
            <a:r>
              <a:rPr lang="en-US" sz="2200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Each has to decide whether to Cooperate (C) or Defect (D)</a:t>
            </a:r>
          </a:p>
          <a:p>
            <a:pPr marL="285750" indent="-285750" defTabSz="457065">
              <a:buFont typeface="Arial"/>
              <a:buChar char="•"/>
            </a:pPr>
            <a:r>
              <a:rPr lang="en-US" sz="2200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What is the best strategy to use to maximize payoff?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78961" y="3846998"/>
            <a:ext cx="394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065"/>
            <a:r>
              <a:rPr lang="en-US" sz="2200" b="1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C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920776" y="3444237"/>
            <a:ext cx="394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065"/>
            <a:r>
              <a:rPr lang="en-US" sz="2200" b="1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098316" y="4422724"/>
            <a:ext cx="413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065"/>
            <a:r>
              <a:rPr lang="en-US" sz="2200" b="1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D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617451" y="3439401"/>
            <a:ext cx="413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065"/>
            <a:r>
              <a:rPr lang="en-US" sz="2200" b="1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918787" y="2940840"/>
            <a:ext cx="19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065"/>
            <a:r>
              <a:rPr lang="en-US" sz="2400" u="sng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Payoff matrix</a:t>
            </a:r>
            <a:r>
              <a:rPr lang="en-US" sz="2400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:</a:t>
            </a:r>
          </a:p>
        </p:txBody>
      </p: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333" y="3850710"/>
            <a:ext cx="1854200" cy="1104900"/>
          </a:xfrm>
          <a:prstGeom prst="rect">
            <a:avLst/>
          </a:prstGeom>
        </p:spPr>
      </p:pic>
      <p:sp>
        <p:nvSpPr>
          <p:cNvPr id="64" name="Frame 63"/>
          <p:cNvSpPr/>
          <p:nvPr/>
        </p:nvSpPr>
        <p:spPr>
          <a:xfrm>
            <a:off x="2007809" y="3700428"/>
            <a:ext cx="562711" cy="1205595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5"/>
            <a:endParaRPr lang="en-US">
              <a:solidFill>
                <a:srgbClr val="990000"/>
              </a:solidFill>
              <a:latin typeface="Calibri"/>
            </a:endParaRPr>
          </a:p>
        </p:txBody>
      </p:sp>
      <p:sp>
        <p:nvSpPr>
          <p:cNvPr id="66" name="TextBox 65"/>
          <p:cNvSpPr txBox="1"/>
          <p:nvPr/>
        </p:nvSpPr>
        <p:spPr>
          <a:xfrm rot="2880000">
            <a:off x="1973550" y="5329567"/>
            <a:ext cx="1269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065"/>
            <a:r>
              <a:rPr lang="en-US" b="1" dirty="0">
                <a:solidFill>
                  <a:srgbClr val="7B35FF"/>
                </a:solidFill>
                <a:latin typeface="Calibri"/>
              </a:rPr>
              <a:t>My options</a:t>
            </a:r>
          </a:p>
        </p:txBody>
      </p:sp>
      <p:sp>
        <p:nvSpPr>
          <p:cNvPr id="67" name="Frame 66"/>
          <p:cNvSpPr/>
          <p:nvPr/>
        </p:nvSpPr>
        <p:spPr>
          <a:xfrm>
            <a:off x="2733553" y="3425792"/>
            <a:ext cx="1596571" cy="48046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5"/>
            <a:endParaRPr lang="en-US">
              <a:solidFill>
                <a:srgbClr val="990000"/>
              </a:solidFill>
              <a:latin typeface="Calibri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90584" y="3406945"/>
            <a:ext cx="137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065"/>
            <a:r>
              <a:rPr lang="en-US" b="1" dirty="0">
                <a:solidFill>
                  <a:srgbClr val="7B35FF"/>
                </a:solidFill>
                <a:latin typeface="Calibri"/>
              </a:rPr>
              <a:t>Your options</a:t>
            </a:r>
          </a:p>
        </p:txBody>
      </p:sp>
      <p:sp>
        <p:nvSpPr>
          <p:cNvPr id="69" name="Frame 68"/>
          <p:cNvSpPr/>
          <p:nvPr/>
        </p:nvSpPr>
        <p:spPr>
          <a:xfrm>
            <a:off x="2806134" y="3831819"/>
            <a:ext cx="616856" cy="1243759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5"/>
            <a:endParaRPr lang="en-US">
              <a:solidFill>
                <a:srgbClr val="990000"/>
              </a:solidFill>
              <a:latin typeface="Calibri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620413" y="2812047"/>
            <a:ext cx="5686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457065">
              <a:buFont typeface="Arial"/>
              <a:buChar char="•"/>
            </a:pPr>
            <a:r>
              <a:rPr lang="en-US" sz="2000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If you cooperate, I am better off defecting (5)</a:t>
            </a:r>
          </a:p>
          <a:p>
            <a:pPr marL="342900" indent="-342900" defTabSz="457065">
              <a:buFont typeface="Arial"/>
              <a:buChar char="•"/>
            </a:pPr>
            <a:r>
              <a:rPr lang="en-US" sz="2000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If you defect, I am better off defecting (1)</a:t>
            </a:r>
          </a:p>
          <a:p>
            <a:pPr marL="342900" indent="-342900" defTabSz="457065">
              <a:buFont typeface="Arial"/>
              <a:buChar char="•"/>
            </a:pPr>
            <a:r>
              <a:rPr lang="en-US" sz="2000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Therefore I should </a:t>
            </a:r>
            <a:r>
              <a:rPr lang="en-US" sz="2000" b="1" dirty="0">
                <a:solidFill>
                  <a:srgbClr val="7B35FF"/>
                </a:solidFill>
                <a:latin typeface="Adobe Caslon Pro" charset="0"/>
                <a:ea typeface="Adobe Caslon Pro" charset="0"/>
                <a:cs typeface="Adobe Caslon Pro" charset="0"/>
              </a:rPr>
              <a:t>defect</a:t>
            </a:r>
            <a:r>
              <a:rPr lang="en-US" sz="2000" dirty="0">
                <a:solidFill>
                  <a:srgbClr val="7B35FF"/>
                </a:solidFill>
                <a:latin typeface="Adobe Caslon Pro" charset="0"/>
                <a:ea typeface="Adobe Caslon Pro" charset="0"/>
                <a:cs typeface="Adobe Caslon Pro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no matter what you do!</a:t>
            </a:r>
          </a:p>
        </p:txBody>
      </p:sp>
      <p:sp>
        <p:nvSpPr>
          <p:cNvPr id="71" name="Frame 70"/>
          <p:cNvSpPr/>
          <p:nvPr/>
        </p:nvSpPr>
        <p:spPr>
          <a:xfrm>
            <a:off x="3514904" y="3826983"/>
            <a:ext cx="616856" cy="1243759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5"/>
            <a:endParaRPr lang="en-US">
              <a:solidFill>
                <a:srgbClr val="990000"/>
              </a:solidFill>
              <a:latin typeface="Calibri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620388" y="3827081"/>
            <a:ext cx="54168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457065">
              <a:buFont typeface="Arial"/>
              <a:buChar char="•"/>
            </a:pPr>
            <a:r>
              <a:rPr lang="en-US" sz="2000" u="sng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BUT</a:t>
            </a:r>
            <a:r>
              <a:rPr lang="en-US" sz="2000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: You will analyze the game the same way </a:t>
            </a:r>
          </a:p>
          <a:p>
            <a:pPr defTabSz="457065"/>
            <a:r>
              <a:rPr lang="en-US" sz="2000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      and also defect </a:t>
            </a:r>
            <a:r>
              <a:rPr lang="en-US" sz="2000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  <a:sym typeface="Wingdings"/>
              </a:rPr>
              <a:t> </a:t>
            </a:r>
            <a:r>
              <a:rPr lang="en-US" sz="2000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we each get payoff of 1 </a:t>
            </a:r>
          </a:p>
          <a:p>
            <a:pPr marL="342900" indent="-342900" defTabSz="457065">
              <a:buFont typeface="Arial"/>
              <a:buChar char="•"/>
            </a:pPr>
            <a:r>
              <a:rPr lang="en-US" sz="2000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 Sub-optimal for both players and total (1+1=2)</a:t>
            </a:r>
          </a:p>
          <a:p>
            <a:pPr marL="342900" indent="-342900" defTabSz="457065">
              <a:buFont typeface="Arial"/>
              <a:buChar char="•"/>
            </a:pPr>
            <a:r>
              <a:rPr lang="en-US" sz="2000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If we both chose to cooperate, we would each </a:t>
            </a:r>
          </a:p>
          <a:p>
            <a:pPr defTabSz="457065"/>
            <a:r>
              <a:rPr lang="en-US" sz="2000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      get a payoff of 3 which is optimal for both and </a:t>
            </a:r>
          </a:p>
          <a:p>
            <a:pPr defTabSz="457065"/>
            <a:r>
              <a:rPr lang="en-US" sz="2000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      total (3+3=6)</a:t>
            </a:r>
          </a:p>
          <a:p>
            <a:pPr marL="342900" indent="-342900" defTabSz="457065">
              <a:buFont typeface="Arial"/>
              <a:buChar char="•"/>
            </a:pPr>
            <a:endParaRPr lang="en-US" sz="2000" dirty="0">
              <a:solidFill>
                <a:srgbClr val="0070C0"/>
              </a:solidFill>
              <a:latin typeface="Adobe Caslon Pro" charset="0"/>
              <a:ea typeface="Adobe Caslon Pro" charset="0"/>
              <a:cs typeface="Adobe Caslon Pro" charset="0"/>
            </a:endParaRPr>
          </a:p>
        </p:txBody>
      </p:sp>
      <p:sp>
        <p:nvSpPr>
          <p:cNvPr id="73" name="Donut 72"/>
          <p:cNvSpPr/>
          <p:nvPr/>
        </p:nvSpPr>
        <p:spPr>
          <a:xfrm>
            <a:off x="3519394" y="4379939"/>
            <a:ext cx="579636" cy="501667"/>
          </a:xfrm>
          <a:prstGeom prst="donut">
            <a:avLst>
              <a:gd name="adj" fmla="val 910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5"/>
            <a:endParaRPr lang="en-US">
              <a:solidFill>
                <a:srgbClr val="990000"/>
              </a:solidFill>
              <a:latin typeface="Calibri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137206" y="5799612"/>
            <a:ext cx="43140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457065">
              <a:buFont typeface="Arial"/>
              <a:buChar char="•"/>
            </a:pPr>
            <a:r>
              <a:rPr lang="en-US" sz="2400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Cancer cells are `defectors’</a:t>
            </a:r>
          </a:p>
          <a:p>
            <a:pPr marL="342900" indent="-342900" defTabSz="457065">
              <a:buFont typeface="Arial"/>
              <a:buChar char="•"/>
            </a:pPr>
            <a:r>
              <a:rPr lang="en-US" sz="240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Healthy cells </a:t>
            </a:r>
            <a:r>
              <a:rPr lang="en-US" sz="2400" dirty="0">
                <a:solidFill>
                  <a:srgbClr val="0070C0"/>
                </a:solidFill>
                <a:latin typeface="Adobe Caslon Pro" charset="0"/>
                <a:ea typeface="Adobe Caslon Pro" charset="0"/>
                <a:cs typeface="Adobe Caslon Pro" charset="0"/>
              </a:rPr>
              <a:t>are `cooperators’</a:t>
            </a:r>
          </a:p>
        </p:txBody>
      </p:sp>
      <p:sp>
        <p:nvSpPr>
          <p:cNvPr id="77" name="Donut 76"/>
          <p:cNvSpPr/>
          <p:nvPr/>
        </p:nvSpPr>
        <p:spPr>
          <a:xfrm>
            <a:off x="2051960" y="4369609"/>
            <a:ext cx="483485" cy="499297"/>
          </a:xfrm>
          <a:prstGeom prst="donut">
            <a:avLst>
              <a:gd name="adj" fmla="val 10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5"/>
            <a:endParaRPr lang="en-US">
              <a:solidFill>
                <a:srgbClr val="990000"/>
              </a:solidFill>
              <a:latin typeface="Calibri"/>
            </a:endParaRPr>
          </a:p>
        </p:txBody>
      </p:sp>
      <p:sp>
        <p:nvSpPr>
          <p:cNvPr id="32" name="Donut 31"/>
          <p:cNvSpPr/>
          <p:nvPr/>
        </p:nvSpPr>
        <p:spPr>
          <a:xfrm>
            <a:off x="2863365" y="3863223"/>
            <a:ext cx="516917" cy="438903"/>
          </a:xfrm>
          <a:prstGeom prst="donut">
            <a:avLst>
              <a:gd name="adj" fmla="val 910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5"/>
            <a:endParaRPr lang="en-US">
              <a:solidFill>
                <a:srgbClr val="990000"/>
              </a:solidFill>
              <a:latin typeface="Calibri"/>
            </a:endParaRPr>
          </a:p>
        </p:txBody>
      </p:sp>
      <p:sp>
        <p:nvSpPr>
          <p:cNvPr id="35" name="Donut 34"/>
          <p:cNvSpPr/>
          <p:nvPr/>
        </p:nvSpPr>
        <p:spPr>
          <a:xfrm>
            <a:off x="2066440" y="3831473"/>
            <a:ext cx="440276" cy="426203"/>
          </a:xfrm>
          <a:prstGeom prst="donut">
            <a:avLst>
              <a:gd name="adj" fmla="val 910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5"/>
            <a:endParaRPr lang="en-US">
              <a:solidFill>
                <a:srgbClr val="990000"/>
              </a:solidFill>
              <a:latin typeface="Calibri"/>
            </a:endParaRPr>
          </a:p>
        </p:txBody>
      </p:sp>
      <p:sp>
        <p:nvSpPr>
          <p:cNvPr id="36" name="Donut 35"/>
          <p:cNvSpPr/>
          <p:nvPr/>
        </p:nvSpPr>
        <p:spPr>
          <a:xfrm>
            <a:off x="2888765" y="3421898"/>
            <a:ext cx="466116" cy="424135"/>
          </a:xfrm>
          <a:prstGeom prst="donut">
            <a:avLst>
              <a:gd name="adj" fmla="val 910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5"/>
            <a:endParaRPr lang="en-US">
              <a:solidFill>
                <a:srgbClr val="990000"/>
              </a:solidFill>
              <a:latin typeface="Calibri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51073" y="9932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  <a:t>Fitness is computed at each cell-cell interaction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The Prisoner’s Dilemma</a:t>
            </a:r>
          </a:p>
        </p:txBody>
      </p:sp>
    </p:spTree>
    <p:extLst>
      <p:ext uri="{BB962C8B-B14F-4D97-AF65-F5344CB8AC3E}">
        <p14:creationId xmlns:p14="http://schemas.microsoft.com/office/powerpoint/2010/main" val="381635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3" grpId="0"/>
      <p:bldP spid="59" grpId="0"/>
      <p:bldP spid="61" grpId="0"/>
      <p:bldP spid="62" grpId="0"/>
      <p:bldP spid="45" grpId="0"/>
      <p:bldP spid="64" grpId="0" animBg="1"/>
      <p:bldP spid="64" grpId="1" animBg="1"/>
      <p:bldP spid="66" grpId="0"/>
      <p:bldP spid="66" grpId="1"/>
      <p:bldP spid="67" grpId="0" animBg="1"/>
      <p:bldP spid="67" grpId="1" animBg="1"/>
      <p:bldP spid="68" grpId="0"/>
      <p:bldP spid="68" grpId="1"/>
      <p:bldP spid="69" grpId="0" animBg="1"/>
      <p:bldP spid="69" grpId="1" animBg="1"/>
      <p:bldP spid="71" grpId="0" animBg="1"/>
      <p:bldP spid="73" grpId="0" animBg="1"/>
      <p:bldP spid="73" grpId="1" animBg="1"/>
      <p:bldP spid="77" grpId="0" animBg="1"/>
      <p:bldP spid="77" grpId="1" animBg="1"/>
      <p:bldP spid="32" grpId="0" animBg="1"/>
      <p:bldP spid="35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51072" y="24869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  <a:t>Developing intuition about replicator dynamics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Formalizing </a:t>
            </a:r>
            <a:r>
              <a:rPr lang="en-US" sz="2600" i="1" dirty="0">
                <a:solidFill>
                  <a:srgbClr val="7AC067"/>
                </a:solidFill>
                <a:latin typeface="Avenir Next Bold"/>
                <a:cs typeface="Avenir Next Bold"/>
              </a:rPr>
              <a:t>stability</a:t>
            </a: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 of competing evolutionary strategies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2815" y="1649900"/>
            <a:ext cx="61016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Evolutionarily stable strategies (ESS)</a:t>
            </a:r>
          </a:p>
          <a:p>
            <a:r>
              <a:rPr lang="en-US" b="1" dirty="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Let E(S,T) represent the payoff for playing </a:t>
            </a:r>
            <a:br>
              <a:rPr lang="en-US" b="1" dirty="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en-US" b="1" dirty="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strategy S against strategy T:</a:t>
            </a:r>
          </a:p>
          <a:p>
            <a:endParaRPr lang="en-US" b="1" dirty="0">
              <a:solidFill>
                <a:srgbClr val="0070C0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Two conditions for an ESS:</a:t>
            </a:r>
          </a:p>
          <a:p>
            <a:pPr marL="342900" indent="-342900">
              <a:buFont typeface="+mj-lt"/>
              <a:buAutoNum type="arabicPeriod"/>
            </a:pPr>
            <a:r>
              <a:rPr lang="mr-IN" b="1" dirty="0" err="1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E</a:t>
            </a:r>
            <a:r>
              <a:rPr lang="mr-IN" b="1" dirty="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(S,S) &gt; </a:t>
            </a:r>
            <a:r>
              <a:rPr lang="mr-IN" b="1" dirty="0" err="1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E</a:t>
            </a:r>
            <a:r>
              <a:rPr lang="mr-IN" b="1" dirty="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(T,S), </a:t>
            </a:r>
            <a:r>
              <a:rPr lang="mr-IN" i="1" dirty="0" err="1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or</a:t>
            </a:r>
            <a:endParaRPr lang="mr-IN" i="1" dirty="0">
              <a:solidFill>
                <a:srgbClr val="0070C0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mr-IN" b="1" dirty="0" err="1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E</a:t>
            </a:r>
            <a:r>
              <a:rPr lang="mr-IN" b="1" dirty="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(S,S) = </a:t>
            </a:r>
            <a:r>
              <a:rPr lang="mr-IN" b="1" dirty="0" err="1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E</a:t>
            </a:r>
            <a:r>
              <a:rPr lang="mr-IN" b="1" dirty="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(T,S) </a:t>
            </a:r>
            <a:r>
              <a:rPr lang="mr-IN" i="1" dirty="0" err="1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and</a:t>
            </a:r>
            <a:r>
              <a:rPr lang="mr-IN" b="1" dirty="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mr-IN" b="1" dirty="0" err="1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E</a:t>
            </a:r>
            <a:r>
              <a:rPr lang="mr-IN" b="1" dirty="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(S,T) &gt; </a:t>
            </a:r>
            <a:r>
              <a:rPr lang="mr-IN" b="1" dirty="0" err="1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E</a:t>
            </a:r>
            <a:r>
              <a:rPr lang="mr-IN" b="1" dirty="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(T,T)</a:t>
            </a:r>
          </a:p>
          <a:p>
            <a:endParaRPr lang="en-US" b="1" dirty="0">
              <a:solidFill>
                <a:srgbClr val="0070C0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652398" y="1902036"/>
            <a:ext cx="3638474" cy="855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Prisoner’s dilemma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375" y="2440400"/>
            <a:ext cx="2271211" cy="8743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2815" y="3955917"/>
            <a:ext cx="474670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Nash equilibrium (invasion)</a:t>
            </a:r>
          </a:p>
          <a:p>
            <a:endParaRPr lang="en-US" b="1" dirty="0">
              <a:solidFill>
                <a:srgbClr val="0070C0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A strategy which, if adopted by a population in a given environment, cannot be invaded by any alternative strategy that is initially rare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45913" y="4760617"/>
            <a:ext cx="4369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Every ESS corresponds to a Nash equilibrium, but some Nash equilibria are not </a:t>
            </a:r>
            <a:r>
              <a:rPr lang="en-US" sz="2400" i="1" dirty="0" err="1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ESSes</a:t>
            </a:r>
            <a:r>
              <a:rPr lang="en-US" sz="2400" i="1" dirty="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188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194197" y="1863324"/>
            <a:ext cx="11997801" cy="8558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Sample Games</a:t>
            </a:r>
          </a:p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Prisoner’s dilemma                             Hawk Dove		                 Stag Hunt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656" y="2796296"/>
            <a:ext cx="2271211" cy="874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465" y="2796296"/>
            <a:ext cx="2271211" cy="8743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097" y="4519191"/>
            <a:ext cx="2794000" cy="342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778" y="4519191"/>
            <a:ext cx="2806700" cy="342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2104" y="4481091"/>
            <a:ext cx="2794000" cy="381000"/>
          </a:xfrm>
          <a:prstGeom prst="rect">
            <a:avLst/>
          </a:prstGeom>
        </p:spPr>
      </p:pic>
      <p:sp>
        <p:nvSpPr>
          <p:cNvPr id="21" name="Subtitle 2"/>
          <p:cNvSpPr txBox="1">
            <a:spLocks/>
          </p:cNvSpPr>
          <p:nvPr/>
        </p:nvSpPr>
        <p:spPr>
          <a:xfrm>
            <a:off x="3023379" y="5568898"/>
            <a:ext cx="6196311" cy="855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In general, games </a:t>
            </a:r>
            <a:r>
              <a:rPr lang="en-US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are </a:t>
            </a:r>
            <a:br>
              <a:rPr lang="en-US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en-US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defined </a:t>
            </a: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by inequalities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523" y="2801977"/>
            <a:ext cx="2271211" cy="874316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51072" y="24869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  <a:t>Developing intuition about replicator dynamics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Some canonical two player games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1778" y="653311"/>
            <a:ext cx="2112345" cy="79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9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69" y="1311664"/>
            <a:ext cx="5133540" cy="500412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4482" y="6111165"/>
            <a:ext cx="5282195" cy="92333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latin typeface="Avenir Next Bold"/>
                <a:cs typeface="Avenir Next Bold"/>
              </a:rPr>
              <a:t>If ties are allowed, then there are 726 strategically unique ordinal games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2"/>
              </a:solidFill>
              <a:latin typeface="Avenir Next Bold"/>
              <a:cs typeface="Avenir Next Bol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48" y="1451387"/>
            <a:ext cx="4910865" cy="470721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57647" y="6111165"/>
            <a:ext cx="5282195" cy="646331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latin typeface="Avenir Next Bold"/>
                <a:cs typeface="Avenir Next Bold"/>
              </a:rPr>
              <a:t>If 4 distinct payoff values (1,2,3,4) only: 144 games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1072" y="24869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  <a:t>Developing intuition about replicator dynamics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A classification of </a:t>
            </a:r>
            <a:r>
              <a:rPr lang="en-US" sz="2600" u="sng" dirty="0">
                <a:solidFill>
                  <a:srgbClr val="7AC067"/>
                </a:solidFill>
                <a:latin typeface="Avenir Next Bold"/>
                <a:cs typeface="Avenir Next Bold"/>
              </a:rPr>
              <a:t>all</a:t>
            </a: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 two player games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1778" y="653311"/>
            <a:ext cx="2112345" cy="79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6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51072" y="24869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  <a:t>Developing intuition about replicator dynamics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Implications of working with frequencies: two player games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7090" y="1319743"/>
            <a:ext cx="2435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rgbClr val="0070C0"/>
                </a:solidFill>
              </a:rPr>
              <a:t>Two player game: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34290" y="1365909"/>
            <a:ext cx="149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Payoff matrix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11" y="2081157"/>
            <a:ext cx="2233788" cy="3844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635" y="1675434"/>
            <a:ext cx="2946400" cy="45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635" y="2377702"/>
            <a:ext cx="2946400" cy="457200"/>
          </a:xfrm>
          <a:prstGeom prst="rect">
            <a:avLst/>
          </a:prstGeom>
        </p:spPr>
      </p:pic>
      <p:sp>
        <p:nvSpPr>
          <p:cNvPr id="32" name="Left Brace 31"/>
          <p:cNvSpPr/>
          <p:nvPr/>
        </p:nvSpPr>
        <p:spPr>
          <a:xfrm>
            <a:off x="2811560" y="1756531"/>
            <a:ext cx="354937" cy="1033670"/>
          </a:xfrm>
          <a:prstGeom prst="leftBrace">
            <a:avLst/>
          </a:prstGeom>
          <a:ln>
            <a:solidFill>
              <a:srgbClr val="02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4290" y="1904034"/>
            <a:ext cx="2112345" cy="79555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57090" y="3238992"/>
            <a:ext cx="218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solidFill>
                  <a:srgbClr val="0070C0"/>
                </a:solidFill>
              </a:rPr>
              <a:t>Calculate the fitness:</a:t>
            </a: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090" y="3716685"/>
            <a:ext cx="3520661" cy="36006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882" y="4413714"/>
            <a:ext cx="3560669" cy="36006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205" y="5591283"/>
            <a:ext cx="2403180" cy="33581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57090" y="5108538"/>
            <a:ext cx="351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Average fitness: weighted average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82414" y="4076753"/>
            <a:ext cx="3016096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70C0"/>
                </a:solidFill>
              </a:rPr>
              <a:t>All parameters in the model are described by </a:t>
            </a:r>
            <a:r>
              <a:rPr lang="en-US" b="1" i="1">
                <a:solidFill>
                  <a:srgbClr val="0070C0"/>
                </a:solidFill>
              </a:rPr>
              <a:t>the payoff matrix</a:t>
            </a:r>
            <a:endParaRPr lang="en-US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7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2" grpId="0" animBg="1"/>
      <p:bldP spid="35" grpId="0"/>
      <p:bldP spid="39" grpId="0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482127" y="323899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Plug in: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072" y="24869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  <a:t>Developing intuition about replicator dynamics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Relative fitness: the payoff matrix is over-parameterized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7090" y="1319743"/>
            <a:ext cx="2435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rgbClr val="0070C0"/>
                </a:solidFill>
              </a:rPr>
              <a:t>Two player game: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34290" y="1365909"/>
            <a:ext cx="149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Payoff matrix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11" y="2081157"/>
            <a:ext cx="2233788" cy="3844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635" y="1675434"/>
            <a:ext cx="2946400" cy="45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635" y="2377702"/>
            <a:ext cx="2946400" cy="457200"/>
          </a:xfrm>
          <a:prstGeom prst="rect">
            <a:avLst/>
          </a:prstGeom>
        </p:spPr>
      </p:pic>
      <p:sp>
        <p:nvSpPr>
          <p:cNvPr id="32" name="Left Brace 31"/>
          <p:cNvSpPr/>
          <p:nvPr/>
        </p:nvSpPr>
        <p:spPr>
          <a:xfrm>
            <a:off x="2811560" y="1756531"/>
            <a:ext cx="354937" cy="1033670"/>
          </a:xfrm>
          <a:prstGeom prst="leftBrace">
            <a:avLst/>
          </a:prstGeom>
          <a:ln>
            <a:solidFill>
              <a:srgbClr val="02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4290" y="1904034"/>
            <a:ext cx="2112345" cy="79555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57090" y="3238992"/>
            <a:ext cx="218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>
                <a:solidFill>
                  <a:srgbClr val="0070C0"/>
                </a:solidFill>
              </a:rPr>
              <a:t>Calculate the fitness:</a:t>
            </a: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090" y="3716685"/>
            <a:ext cx="3520661" cy="36006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882" y="4413714"/>
            <a:ext cx="3560669" cy="36006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205" y="5591283"/>
            <a:ext cx="2403180" cy="33581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57090" y="5108538"/>
            <a:ext cx="351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Average fitness: weighted average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3999" y="3668118"/>
            <a:ext cx="1556904" cy="27314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3999" y="4649357"/>
            <a:ext cx="4597400" cy="457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657863" y="4517889"/>
            <a:ext cx="1688772" cy="6948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482126" y="4254360"/>
            <a:ext cx="2972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Only </a:t>
            </a:r>
            <a:r>
              <a:rPr lang="en-US" i="1" dirty="0">
                <a:solidFill>
                  <a:srgbClr val="0070C0"/>
                </a:solidFill>
              </a:rPr>
              <a:t>relative</a:t>
            </a:r>
            <a:r>
              <a:rPr lang="en-US" b="1" i="1" dirty="0">
                <a:solidFill>
                  <a:srgbClr val="0070C0"/>
                </a:solidFill>
              </a:rPr>
              <a:t> fitness matters!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3999" y="5808456"/>
            <a:ext cx="6247925" cy="38646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82126" y="5389859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Plug in f</a:t>
            </a:r>
            <a:r>
              <a:rPr lang="en-US" b="1" i="1" baseline="-25000" dirty="0">
                <a:solidFill>
                  <a:srgbClr val="0070C0"/>
                </a:solidFill>
              </a:rPr>
              <a:t>1</a:t>
            </a:r>
            <a:r>
              <a:rPr lang="en-US" b="1" i="1" dirty="0">
                <a:solidFill>
                  <a:srgbClr val="0070C0"/>
                </a:solidFill>
              </a:rPr>
              <a:t> and f</a:t>
            </a:r>
            <a:r>
              <a:rPr lang="en-US" b="1" i="1" baseline="-25000" dirty="0">
                <a:solidFill>
                  <a:srgbClr val="0070C0"/>
                </a:solidFill>
              </a:rPr>
              <a:t>2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914824" y="6308202"/>
            <a:ext cx="9239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997961" y="6308202"/>
            <a:ext cx="9239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5782" y="6436881"/>
            <a:ext cx="228600" cy="30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58691" y="6421480"/>
            <a:ext cx="215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1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22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5291" y="568"/>
            <a:ext cx="12197291" cy="8311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-5291" y="802464"/>
            <a:ext cx="12197291" cy="47753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0000"/>
              </a:solidFill>
            </a:endParaRPr>
          </a:p>
        </p:txBody>
      </p:sp>
      <p:pic>
        <p:nvPicPr>
          <p:cNvPr id="18" name="Picture 17" descr="Macintosh HD:Users:westjb:Desktop:Moffitt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4" b="34796"/>
          <a:stretch/>
        </p:blipFill>
        <p:spPr bwMode="auto">
          <a:xfrm>
            <a:off x="9950115" y="119262"/>
            <a:ext cx="2123963" cy="56450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  <a:ext uri="{53640926-AAD7-44d8-BBD7-CCE9431645EC}">
              <a14:shadowObscured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/>
            </a:ext>
          </a:extLst>
        </p:spPr>
      </p:pic>
      <p:pic>
        <p:nvPicPr>
          <p:cNvPr id="19" name="Picture 18" descr="Macintosh HD:Users:westjb:Desktop:IMO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1"/>
            <a:ext cx="5369004" cy="8039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8" t="10933" r="7662" b="7343"/>
          <a:stretch/>
        </p:blipFill>
        <p:spPr>
          <a:xfrm>
            <a:off x="5894612" y="1926541"/>
            <a:ext cx="5715001" cy="41801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3" y="1926541"/>
            <a:ext cx="5207039" cy="4180114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738487" y="6253612"/>
            <a:ext cx="4463827" cy="9472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Marco </a:t>
            </a:r>
            <a:r>
              <a:rPr lang="en-US" dirty="0" err="1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Archetti</a:t>
            </a:r>
            <a:endParaRPr lang="en-US" sz="2400" dirty="0">
              <a:solidFill>
                <a:srgbClr val="0270C0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67118" y="6253612"/>
            <a:ext cx="4463827" cy="947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Leiden, Netherlands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95513" y="949421"/>
            <a:ext cx="11796487" cy="3842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65 papers in about 20 years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A young, emergent field of modeling </a:t>
            </a:r>
            <a:r>
              <a:rPr lang="mr-IN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–</a:t>
            </a: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 but </a:t>
            </a:r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why game theory in cancer?</a:t>
            </a:r>
          </a:p>
        </p:txBody>
      </p:sp>
    </p:spTree>
    <p:extLst>
      <p:ext uri="{BB962C8B-B14F-4D97-AF65-F5344CB8AC3E}">
        <p14:creationId xmlns:p14="http://schemas.microsoft.com/office/powerpoint/2010/main" val="54257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51072" y="24869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  <a:t>Developing intuition about replicator dynamics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Relative fitness: the payoff matrix is over-parameterized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34290" y="1365909"/>
            <a:ext cx="149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Payoff matrix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290" y="1904034"/>
            <a:ext cx="2112345" cy="7955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C69083-1193-09EE-D059-258D8E1CC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290" y="3156139"/>
            <a:ext cx="2540000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C408C-E2FA-13B9-C781-C889CC84E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416" y="4329024"/>
            <a:ext cx="2540000" cy="6858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708D46-F89D-2C9C-592F-DA69DC8BB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710" y="1735241"/>
            <a:ext cx="3736592" cy="37171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E86F0F-F41E-D3EC-4723-57473DE23552}"/>
              </a:ext>
            </a:extLst>
          </p:cNvPr>
          <p:cNvSpPr txBox="1"/>
          <p:nvPr/>
        </p:nvSpPr>
        <p:spPr>
          <a:xfrm>
            <a:off x="3071191" y="572493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4FB8C-3E6D-C422-B43C-BC8A4097155F}"/>
              </a:ext>
            </a:extLst>
          </p:cNvPr>
          <p:cNvSpPr txBox="1"/>
          <p:nvPr/>
        </p:nvSpPr>
        <p:spPr>
          <a:xfrm>
            <a:off x="599660" y="324433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48539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Box 130"/>
          <p:cNvSpPr txBox="1"/>
          <p:nvPr/>
        </p:nvSpPr>
        <p:spPr>
          <a:xfrm>
            <a:off x="11134455" y="3225395"/>
            <a:ext cx="300685" cy="292382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1300" b="1" dirty="0">
                <a:solidFill>
                  <a:srgbClr val="0000FF"/>
                </a:solidFill>
                <a:latin typeface="Avenir Next Bold"/>
                <a:cs typeface="Avenir Next Bold"/>
              </a:rPr>
              <a:t>2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8586989" y="3225395"/>
            <a:ext cx="292056" cy="292382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1300" b="1" dirty="0">
                <a:solidFill>
                  <a:srgbClr val="FF0000"/>
                </a:solidFill>
                <a:latin typeface="Avenir Next Bold"/>
                <a:cs typeface="Avenir Next Bold"/>
              </a:rPr>
              <a:t>1</a:t>
            </a:r>
          </a:p>
        </p:txBody>
      </p:sp>
      <p:sp>
        <p:nvSpPr>
          <p:cNvPr id="133" name="Oval 132"/>
          <p:cNvSpPr>
            <a:spLocks noChangeAspect="1"/>
          </p:cNvSpPr>
          <p:nvPr/>
        </p:nvSpPr>
        <p:spPr>
          <a:xfrm>
            <a:off x="8906198" y="3310258"/>
            <a:ext cx="146304" cy="14630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11140551" y="5183533"/>
            <a:ext cx="300685" cy="292382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1300" b="1" dirty="0">
                <a:solidFill>
                  <a:srgbClr val="0000FF"/>
                </a:solidFill>
                <a:latin typeface="Avenir Next Bold"/>
                <a:cs typeface="Avenir Next Bold"/>
              </a:rPr>
              <a:t>2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8593085" y="5183533"/>
            <a:ext cx="292056" cy="292382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1300" b="1" dirty="0">
                <a:solidFill>
                  <a:srgbClr val="FF0000"/>
                </a:solidFill>
                <a:latin typeface="Avenir Next Bold"/>
                <a:cs typeface="Avenir Next Bold"/>
              </a:rPr>
              <a:t>1</a:t>
            </a:r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10963216" y="52683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>
            <a:spLocks noChangeAspect="1"/>
          </p:cNvSpPr>
          <p:nvPr/>
        </p:nvSpPr>
        <p:spPr>
          <a:xfrm>
            <a:off x="10963216" y="3305187"/>
            <a:ext cx="146304" cy="14630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>
            <a:spLocks noChangeAspect="1"/>
          </p:cNvSpPr>
          <p:nvPr/>
        </p:nvSpPr>
        <p:spPr>
          <a:xfrm>
            <a:off x="8912294" y="52683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>
            <a:spLocks noChangeAspect="1"/>
          </p:cNvSpPr>
          <p:nvPr/>
        </p:nvSpPr>
        <p:spPr>
          <a:xfrm>
            <a:off x="9942421" y="3305187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en-US"/>
          </a:p>
        </p:txBody>
      </p:sp>
      <p:cxnSp>
        <p:nvCxnSpPr>
          <p:cNvPr id="147" name="Straight Arrow Connector 146"/>
          <p:cNvCxnSpPr/>
          <p:nvPr/>
        </p:nvCxnSpPr>
        <p:spPr>
          <a:xfrm flipH="1">
            <a:off x="10144067" y="3378182"/>
            <a:ext cx="642551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9187330" y="3378182"/>
            <a:ext cx="685240" cy="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H="1">
            <a:off x="9189183" y="5339345"/>
            <a:ext cx="1597432" cy="0"/>
          </a:xfrm>
          <a:prstGeom prst="straightConnector1">
            <a:avLst/>
          </a:prstGeom>
          <a:ln>
            <a:solidFill>
              <a:schemeClr val="tx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8551314" y="2854498"/>
            <a:ext cx="2797870" cy="292382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sz="1300" b="1" dirty="0">
                <a:latin typeface="Avenir Next Bold"/>
                <a:cs typeface="Avenir Next Bold"/>
              </a:rPr>
              <a:t>1</a:t>
            </a:r>
            <a:r>
              <a:rPr lang="en-US" sz="1300" dirty="0">
                <a:latin typeface="Avenir Next Bold"/>
                <a:cs typeface="Avenir Next Bold"/>
              </a:rPr>
              <a:t> and </a:t>
            </a:r>
            <a:r>
              <a:rPr lang="en-US" sz="1300" b="1" dirty="0">
                <a:latin typeface="Avenir Next Bold"/>
                <a:cs typeface="Avenir Next Bold"/>
              </a:rPr>
              <a:t>2</a:t>
            </a:r>
            <a:r>
              <a:rPr lang="en-US" sz="1300" dirty="0">
                <a:latin typeface="Avenir Next Bold"/>
                <a:cs typeface="Avenir Next Bold"/>
              </a:rPr>
              <a:t> coexist if a &lt; c and b &gt; d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8455273" y="4891145"/>
            <a:ext cx="3121035" cy="292382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sz="1300" b="1" dirty="0">
                <a:latin typeface="Avenir Next Bold"/>
                <a:cs typeface="Avenir Next Bold"/>
              </a:rPr>
              <a:t>1</a:t>
            </a:r>
            <a:r>
              <a:rPr lang="en-US" sz="1300" dirty="0">
                <a:latin typeface="Avenir Next Bold"/>
                <a:cs typeface="Avenir Next Bold"/>
              </a:rPr>
              <a:t> and </a:t>
            </a:r>
            <a:r>
              <a:rPr lang="en-US" sz="1300" b="1" dirty="0">
                <a:latin typeface="Avenir Next Bold"/>
                <a:cs typeface="Avenir Next Bold"/>
              </a:rPr>
              <a:t>2</a:t>
            </a:r>
            <a:r>
              <a:rPr lang="en-US" sz="1300" dirty="0">
                <a:latin typeface="Avenir Next Bold"/>
                <a:cs typeface="Avenir Next Bold"/>
              </a:rPr>
              <a:t> are neutral, if a = c and b = d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8443210" y="5725438"/>
            <a:ext cx="3111293" cy="9394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>
              <a:solidFill>
                <a:srgbClr val="FFCC00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426280" y="206549"/>
            <a:ext cx="3111293" cy="523214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algn="ctr"/>
            <a:r>
              <a:rPr lang="en-US" sz="1400" dirty="0">
                <a:solidFill>
                  <a:srgbClr val="323232"/>
                </a:solidFill>
                <a:latin typeface="Avenir Next Bold"/>
                <a:cs typeface="Avenir Next Bold"/>
              </a:rPr>
              <a:t>Frequency dependent selection of </a:t>
            </a:r>
            <a:r>
              <a:rPr lang="en-US" sz="1400" b="1" dirty="0">
                <a:solidFill>
                  <a:srgbClr val="FF0000"/>
                </a:solidFill>
                <a:latin typeface="Avenir Next Bold"/>
                <a:cs typeface="Avenir Next Bold"/>
              </a:rPr>
              <a:t>Strategy 1</a:t>
            </a:r>
            <a:r>
              <a:rPr lang="en-US" sz="1400" dirty="0">
                <a:solidFill>
                  <a:srgbClr val="FF0000"/>
                </a:solidFill>
                <a:latin typeface="Avenir Next Bold"/>
                <a:cs typeface="Avenir Next Bold"/>
              </a:rPr>
              <a:t> </a:t>
            </a:r>
            <a:r>
              <a:rPr lang="en-US" sz="1400" dirty="0">
                <a:solidFill>
                  <a:srgbClr val="323232"/>
                </a:solidFill>
                <a:latin typeface="Avenir Next Bold"/>
                <a:cs typeface="Avenir Next Bold"/>
              </a:rPr>
              <a:t>and </a:t>
            </a:r>
            <a:r>
              <a:rPr lang="en-US" sz="1400" b="1" dirty="0">
                <a:solidFill>
                  <a:srgbClr val="0000FF"/>
                </a:solidFill>
                <a:latin typeface="Avenir Next Bold"/>
                <a:cs typeface="Avenir Next Bold"/>
              </a:rPr>
              <a:t>Strategy 2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1123621" y="2239197"/>
            <a:ext cx="300685" cy="292382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1300" b="1" dirty="0">
                <a:solidFill>
                  <a:srgbClr val="0000FF"/>
                </a:solidFill>
                <a:latin typeface="Avenir Next Bold"/>
                <a:cs typeface="Avenir Next Bold"/>
              </a:rPr>
              <a:t>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8576155" y="2239197"/>
            <a:ext cx="292056" cy="292382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1300" b="1" dirty="0">
                <a:solidFill>
                  <a:srgbClr val="FF0000"/>
                </a:solidFill>
                <a:latin typeface="Avenir Next Bold"/>
                <a:cs typeface="Avenir Next Bold"/>
              </a:rPr>
              <a:t>1</a:t>
            </a:r>
          </a:p>
        </p:txBody>
      </p:sp>
      <p:sp>
        <p:nvSpPr>
          <p:cNvPr id="119" name="Oval 118"/>
          <p:cNvSpPr>
            <a:spLocks noChangeAspect="1"/>
          </p:cNvSpPr>
          <p:nvPr/>
        </p:nvSpPr>
        <p:spPr>
          <a:xfrm>
            <a:off x="8705319" y="5927435"/>
            <a:ext cx="146304" cy="146304"/>
          </a:xfrm>
          <a:prstGeom prst="ellipse">
            <a:avLst/>
          </a:prstGeom>
          <a:solidFill>
            <a:srgbClr val="00B05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8705319" y="6296370"/>
            <a:ext cx="146304" cy="14630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8918801" y="5830432"/>
            <a:ext cx="2661513" cy="292382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r>
              <a:rPr lang="en-US" sz="1300" dirty="0">
                <a:solidFill>
                  <a:srgbClr val="323232"/>
                </a:solidFill>
                <a:latin typeface="Avenir Next Bold"/>
                <a:cs typeface="Avenir Next Bold"/>
              </a:rPr>
              <a:t>stable equilibrium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8918803" y="6200808"/>
            <a:ext cx="1952482" cy="292382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r>
              <a:rPr lang="en-US" sz="1300" dirty="0">
                <a:solidFill>
                  <a:srgbClr val="323232"/>
                </a:solidFill>
                <a:latin typeface="Avenir Next Bold"/>
                <a:cs typeface="Avenir Next Bold"/>
              </a:rPr>
              <a:t>unstable equilibrium</a:t>
            </a:r>
          </a:p>
        </p:txBody>
      </p:sp>
      <p:cxnSp>
        <p:nvCxnSpPr>
          <p:cNvPr id="123" name="Straight Arrow Connector 122"/>
          <p:cNvCxnSpPr/>
          <p:nvPr/>
        </p:nvCxnSpPr>
        <p:spPr>
          <a:xfrm flipH="1">
            <a:off x="9176495" y="2407509"/>
            <a:ext cx="1599286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>
            <a:spLocks noChangeAspect="1"/>
          </p:cNvSpPr>
          <p:nvPr/>
        </p:nvSpPr>
        <p:spPr>
          <a:xfrm>
            <a:off x="10952382" y="2324060"/>
            <a:ext cx="146304" cy="14630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>
            <a:spLocks noChangeAspect="1"/>
          </p:cNvSpPr>
          <p:nvPr/>
        </p:nvSpPr>
        <p:spPr>
          <a:xfrm>
            <a:off x="8895364" y="232406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8616628" y="1863536"/>
            <a:ext cx="2764463" cy="292382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sz="1300" b="1" dirty="0">
                <a:latin typeface="Avenir Next Bold"/>
                <a:cs typeface="Avenir Next Bold"/>
              </a:rPr>
              <a:t>1</a:t>
            </a:r>
            <a:r>
              <a:rPr lang="en-US" sz="1300" dirty="0">
                <a:latin typeface="Avenir Next Bold"/>
                <a:cs typeface="Avenir Next Bold"/>
              </a:rPr>
              <a:t> dominates </a:t>
            </a:r>
            <a:r>
              <a:rPr lang="en-US" sz="1300" b="1" dirty="0">
                <a:latin typeface="Avenir Next Bold"/>
                <a:cs typeface="Avenir Next Bold"/>
              </a:rPr>
              <a:t>2</a:t>
            </a:r>
            <a:r>
              <a:rPr lang="en-US" sz="1300" dirty="0">
                <a:latin typeface="Avenir Next Bold"/>
                <a:cs typeface="Avenir Next Bold"/>
              </a:rPr>
              <a:t>, if a &gt; c and b &gt; d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8426280" y="1755668"/>
            <a:ext cx="3111293" cy="936637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>
              <a:solidFill>
                <a:srgbClr val="FFCC00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8443210" y="4728997"/>
            <a:ext cx="3111293" cy="936637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>
              <a:solidFill>
                <a:srgbClr val="FFCC00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8443210" y="2757078"/>
            <a:ext cx="3111293" cy="936637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>
              <a:solidFill>
                <a:srgbClr val="FFCC00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19760" y="3282412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dobe Caslon Pro" charset="0"/>
                <a:ea typeface="Adobe Caslon Pro" charset="0"/>
                <a:cs typeface="Adobe Caslon Pro" charset="0"/>
              </a:rPr>
              <a:t>0                                   1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 rot="5400000" flipH="1" flipV="1">
            <a:off x="1885936" y="1998132"/>
            <a:ext cx="0" cy="244990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30056" y="3645567"/>
            <a:ext cx="14293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Bold"/>
                <a:cs typeface="Avenir Next Bold"/>
              </a:rPr>
              <a:t>100% Strategy 1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234057" y="3645289"/>
            <a:ext cx="14293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Avenir Next Bold"/>
                <a:cs typeface="Avenir Next Bold"/>
              </a:rPr>
              <a:t>100% Strategy 2</a:t>
            </a:r>
            <a:endParaRPr lang="en-US" sz="1200" dirty="0">
              <a:solidFill>
                <a:srgbClr val="0000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37725" y="1351369"/>
            <a:ext cx="2804861" cy="1894548"/>
            <a:chOff x="337725" y="1351369"/>
            <a:chExt cx="2804861" cy="1894548"/>
          </a:xfrm>
        </p:grpSpPr>
        <p:cxnSp>
          <p:nvCxnSpPr>
            <p:cNvPr id="60" name="Straight Arrow Connector 59"/>
            <p:cNvCxnSpPr/>
            <p:nvPr/>
          </p:nvCxnSpPr>
          <p:spPr>
            <a:xfrm flipV="1">
              <a:off x="693278" y="1610894"/>
              <a:ext cx="0" cy="1635023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704043" y="2079598"/>
              <a:ext cx="2080886" cy="631442"/>
            </a:xfrm>
            <a:prstGeom prst="straightConnector1">
              <a:avLst/>
            </a:prstGeom>
            <a:ln w="57150">
              <a:solidFill>
                <a:srgbClr val="0A32FF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82514" y="2723984"/>
              <a:ext cx="2099939" cy="26691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378535" y="2539318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Adobe Caslon Pro" charset="0"/>
                  <a:ea typeface="Adobe Caslon Pro" charset="0"/>
                  <a:cs typeface="Adobe Caslon Pro" charset="0"/>
                </a:rPr>
                <a:t>a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8535" y="1894932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Adobe Caslon Pro" charset="0"/>
                  <a:ea typeface="Adobe Caslon Pro" charset="0"/>
                  <a:cs typeface="Adobe Caslon Pro" charset="0"/>
                </a:rPr>
                <a:t>c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837694" y="2479304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Adobe Caslon Pro" charset="0"/>
                  <a:ea typeface="Adobe Caslon Pro" charset="0"/>
                  <a:cs typeface="Adobe Caslon Pro" charset="0"/>
                </a:rPr>
                <a:t>d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837694" y="2806237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Adobe Caslon Pro" charset="0"/>
                  <a:ea typeface="Adobe Caslon Pro" charset="0"/>
                  <a:cs typeface="Adobe Caslon Pro" charset="0"/>
                </a:rPr>
                <a:t>b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37725" y="1351369"/>
              <a:ext cx="7028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Avenir Next Bold"/>
                  <a:cs typeface="Avenir Next Bold"/>
                </a:rPr>
                <a:t>Fitness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4324325" y="1353095"/>
            <a:ext cx="3533367" cy="2573686"/>
            <a:chOff x="4324325" y="1353095"/>
            <a:chExt cx="3533367" cy="2573686"/>
          </a:xfrm>
        </p:grpSpPr>
        <p:cxnSp>
          <p:nvCxnSpPr>
            <p:cNvPr id="74" name="Straight Arrow Connector 73"/>
            <p:cNvCxnSpPr/>
            <p:nvPr/>
          </p:nvCxnSpPr>
          <p:spPr>
            <a:xfrm flipV="1">
              <a:off x="4948396" y="1610894"/>
              <a:ext cx="0" cy="1635023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4959161" y="2079598"/>
              <a:ext cx="2080886" cy="631442"/>
            </a:xfrm>
            <a:prstGeom prst="straightConnector1">
              <a:avLst/>
            </a:prstGeom>
            <a:ln w="57150">
              <a:solidFill>
                <a:srgbClr val="0A32FF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4937632" y="1997207"/>
              <a:ext cx="2155180" cy="726777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4633653" y="2539318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Adobe Caslon Pro" charset="0"/>
                  <a:ea typeface="Adobe Caslon Pro" charset="0"/>
                  <a:cs typeface="Adobe Caslon Pro" charset="0"/>
                </a:rPr>
                <a:t>a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633653" y="1894932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Adobe Caslon Pro" charset="0"/>
                  <a:ea typeface="Adobe Caslon Pro" charset="0"/>
                  <a:cs typeface="Adobe Caslon Pro" charset="0"/>
                </a:rPr>
                <a:t>c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092812" y="2479304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Adobe Caslon Pro" charset="0"/>
                  <a:ea typeface="Adobe Caslon Pro" charset="0"/>
                  <a:cs typeface="Adobe Caslon Pro" charset="0"/>
                </a:rPr>
                <a:t>d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103576" y="1781996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Adobe Caslon Pro" charset="0"/>
                  <a:ea typeface="Adobe Caslon Pro" charset="0"/>
                  <a:cs typeface="Adobe Caslon Pro" charset="0"/>
                </a:rPr>
                <a:t>b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774878" y="3282412"/>
              <a:ext cx="2435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Adobe Caslon Pro" charset="0"/>
                  <a:ea typeface="Adobe Caslon Pro" charset="0"/>
                  <a:cs typeface="Adobe Caslon Pro" charset="0"/>
                </a:rPr>
                <a:t>0                                   1</a:t>
              </a: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rot="5400000" flipH="1" flipV="1">
              <a:off x="6141054" y="2005116"/>
              <a:ext cx="0" cy="2449902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ctangle 159"/>
            <p:cNvSpPr/>
            <p:nvPr/>
          </p:nvSpPr>
          <p:spPr>
            <a:xfrm>
              <a:off x="4324325" y="3649782"/>
              <a:ext cx="14293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3366FF"/>
                  </a:solidFill>
                  <a:latin typeface="Avenir Next Bold"/>
                  <a:cs typeface="Avenir Next Bold"/>
                </a:rPr>
                <a:t>100% Strategy 1</a:t>
              </a:r>
              <a:endParaRPr lang="en-US" sz="1200" dirty="0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428326" y="3649504"/>
              <a:ext cx="14293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venir Next Bold"/>
                  <a:cs typeface="Avenir Next Bold"/>
                </a:rPr>
                <a:t>100% Strategy 2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4554953" y="1353095"/>
              <a:ext cx="7028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Avenir Next Bold"/>
                  <a:cs typeface="Avenir Next Bold"/>
                </a:rPr>
                <a:t>Fitness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30056" y="4219205"/>
            <a:ext cx="3533367" cy="2571197"/>
            <a:chOff x="130056" y="4219205"/>
            <a:chExt cx="3533367" cy="2571197"/>
          </a:xfrm>
        </p:grpSpPr>
        <p:cxnSp>
          <p:nvCxnSpPr>
            <p:cNvPr id="103" name="Straight Arrow Connector 102"/>
            <p:cNvCxnSpPr/>
            <p:nvPr/>
          </p:nvCxnSpPr>
          <p:spPr>
            <a:xfrm flipV="1">
              <a:off x="721461" y="4462627"/>
              <a:ext cx="0" cy="1635023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743447" y="5575053"/>
              <a:ext cx="2081769" cy="56490"/>
            </a:xfrm>
            <a:prstGeom prst="straightConnector1">
              <a:avLst/>
            </a:prstGeom>
            <a:ln w="57150">
              <a:solidFill>
                <a:srgbClr val="0A32FF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738318" y="4942694"/>
              <a:ext cx="2099939" cy="26691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406718" y="4714724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Adobe Caslon Pro" charset="0"/>
                  <a:ea typeface="Adobe Caslon Pro" charset="0"/>
                  <a:cs typeface="Adobe Caslon Pro" charset="0"/>
                </a:rPr>
                <a:t>a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18011" y="5349338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Adobe Caslon Pro" charset="0"/>
                  <a:ea typeface="Adobe Caslon Pro" charset="0"/>
                  <a:cs typeface="Adobe Caslon Pro" charset="0"/>
                </a:rPr>
                <a:t>c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865877" y="5470183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Adobe Caslon Pro" charset="0"/>
                  <a:ea typeface="Adobe Caslon Pro" charset="0"/>
                  <a:cs typeface="Adobe Caslon Pro" charset="0"/>
                </a:rPr>
                <a:t>d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865877" y="505194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Adobe Caslon Pro" charset="0"/>
                  <a:ea typeface="Adobe Caslon Pro" charset="0"/>
                  <a:cs typeface="Adobe Caslon Pro" charset="0"/>
                </a:rPr>
                <a:t>b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47943" y="6134145"/>
              <a:ext cx="2435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Adobe Caslon Pro" charset="0"/>
                  <a:ea typeface="Adobe Caslon Pro" charset="0"/>
                  <a:cs typeface="Adobe Caslon Pro" charset="0"/>
                </a:rPr>
                <a:t>0                                   1</a:t>
              </a: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 rot="5400000" flipH="1" flipV="1">
              <a:off x="1914119" y="4849865"/>
              <a:ext cx="0" cy="2449902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ctangle 161"/>
            <p:cNvSpPr/>
            <p:nvPr/>
          </p:nvSpPr>
          <p:spPr>
            <a:xfrm>
              <a:off x="130056" y="6513403"/>
              <a:ext cx="14293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3366FF"/>
                  </a:solidFill>
                  <a:latin typeface="Avenir Next Bold"/>
                  <a:cs typeface="Avenir Next Bold"/>
                </a:rPr>
                <a:t>100% Strategy 1</a:t>
              </a:r>
              <a:endParaRPr lang="en-US" sz="1200" dirty="0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2234057" y="6513125"/>
              <a:ext cx="14293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venir Next Bold"/>
                  <a:cs typeface="Avenir Next Bold"/>
                </a:rPr>
                <a:t>100% Strategy 2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333412" y="4219205"/>
              <a:ext cx="7028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Avenir Next Bold"/>
                  <a:cs typeface="Avenir Next Bold"/>
                </a:rPr>
                <a:t>Fitness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4338058" y="4222177"/>
            <a:ext cx="3533367" cy="2545465"/>
            <a:chOff x="4338058" y="4222177"/>
            <a:chExt cx="3533367" cy="2545465"/>
          </a:xfrm>
        </p:grpSpPr>
        <p:cxnSp>
          <p:nvCxnSpPr>
            <p:cNvPr id="90" name="Straight Arrow Connector 89"/>
            <p:cNvCxnSpPr/>
            <p:nvPr/>
          </p:nvCxnSpPr>
          <p:spPr>
            <a:xfrm flipV="1">
              <a:off x="4969925" y="4535671"/>
              <a:ext cx="0" cy="1635023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4969925" y="5004375"/>
              <a:ext cx="2093284" cy="671649"/>
            </a:xfrm>
            <a:prstGeom prst="straightConnector1">
              <a:avLst/>
            </a:prstGeom>
            <a:ln w="57150">
              <a:solidFill>
                <a:srgbClr val="0A32FF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endCxn id="96" idx="1"/>
            </p:cNvCxnSpPr>
            <p:nvPr/>
          </p:nvCxnSpPr>
          <p:spPr>
            <a:xfrm>
              <a:off x="4969925" y="5070453"/>
              <a:ext cx="2156814" cy="58596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4645475" y="4819709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Adobe Caslon Pro" charset="0"/>
                  <a:ea typeface="Adobe Caslon Pro" charset="0"/>
                  <a:cs typeface="Adobe Caslon Pro" charset="0"/>
                </a:rPr>
                <a:t>a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623946" y="545115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Adobe Caslon Pro" charset="0"/>
                  <a:ea typeface="Adobe Caslon Pro" charset="0"/>
                  <a:cs typeface="Adobe Caslon Pro" charset="0"/>
                </a:rPr>
                <a:t>c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125105" y="4718029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Adobe Caslon Pro" charset="0"/>
                  <a:ea typeface="Adobe Caslon Pro" charset="0"/>
                  <a:cs typeface="Adobe Caslon Pro" charset="0"/>
                </a:rPr>
                <a:t>d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126739" y="5471753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Adobe Caslon Pro" charset="0"/>
                  <a:ea typeface="Adobe Caslon Pro" charset="0"/>
                  <a:cs typeface="Adobe Caslon Pro" charset="0"/>
                </a:rPr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796407" y="6207189"/>
              <a:ext cx="2435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Adobe Caslon Pro" charset="0"/>
                  <a:ea typeface="Adobe Caslon Pro" charset="0"/>
                  <a:cs typeface="Adobe Caslon Pro" charset="0"/>
                </a:rPr>
                <a:t>0                                   1</a:t>
              </a:r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 rot="5400000" flipH="1" flipV="1">
              <a:off x="6162583" y="4929893"/>
              <a:ext cx="0" cy="2449902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Rectangle 163"/>
            <p:cNvSpPr/>
            <p:nvPr/>
          </p:nvSpPr>
          <p:spPr>
            <a:xfrm>
              <a:off x="4338058" y="6490643"/>
              <a:ext cx="14293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3366FF"/>
                  </a:solidFill>
                  <a:latin typeface="Avenir Next Bold"/>
                  <a:cs typeface="Avenir Next Bold"/>
                </a:rPr>
                <a:t>100% Strategy 1</a:t>
              </a:r>
              <a:endParaRPr lang="en-US" sz="1200" dirty="0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6442059" y="6490365"/>
              <a:ext cx="14293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Avenir Next Bold"/>
                  <a:cs typeface="Avenir Next Bold"/>
                </a:rPr>
                <a:t>100% Strategy 2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4552698" y="4222177"/>
              <a:ext cx="7028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tx2"/>
                  </a:solidFill>
                  <a:latin typeface="Avenir Next Bold"/>
                  <a:cs typeface="Avenir Next Bold"/>
                </a:rPr>
                <a:t>Fitness</a:t>
              </a:r>
              <a:endParaRPr lang="en-US" sz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795766" y="2337876"/>
            <a:ext cx="21803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Bold"/>
                <a:cs typeface="Avenir Next Bold"/>
              </a:rPr>
              <a:t>Strategy 1 </a:t>
            </a:r>
            <a:r>
              <a:rPr lang="en-US" sz="1200" b="1" dirty="0">
                <a:latin typeface="Avenir Next Bold"/>
                <a:cs typeface="Avenir Next Bold"/>
              </a:rPr>
              <a:t>+</a:t>
            </a:r>
            <a:r>
              <a:rPr lang="en-US" sz="1200" b="1" dirty="0">
                <a:solidFill>
                  <a:srgbClr val="FF0000"/>
                </a:solidFill>
                <a:latin typeface="Avenir Next Bold"/>
                <a:cs typeface="Avenir Next Bold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Avenir Next Bold"/>
                <a:cs typeface="Avenir Next Bold"/>
              </a:rPr>
              <a:t>Strategy 2 </a:t>
            </a:r>
            <a:r>
              <a:rPr lang="en-US" sz="1200" b="1" dirty="0">
                <a:latin typeface="Avenir Next Bold"/>
                <a:cs typeface="Avenir Next Bold"/>
              </a:rPr>
              <a:t>= 1</a:t>
            </a:r>
            <a:endParaRPr lang="en-US" sz="1200" dirty="0"/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1072" y="24869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  <a:t>Developing intuition about rep. </a:t>
            </a:r>
            <a:r>
              <a:rPr lang="en-US" sz="3600" dirty="0" err="1">
                <a:solidFill>
                  <a:srgbClr val="0070C0"/>
                </a:solidFill>
                <a:latin typeface="Avenir Next Bold"/>
                <a:cs typeface="Avenir Next Bold"/>
              </a:rPr>
              <a:t>dyn</a:t>
            </a:r>
            <a: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  <a:t>.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All dynamically unique two player games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BFBA37-0404-74ED-A4E9-84EAA39CE96F}"/>
              </a:ext>
            </a:extLst>
          </p:cNvPr>
          <p:cNvSpPr/>
          <p:nvPr/>
        </p:nvSpPr>
        <p:spPr>
          <a:xfrm>
            <a:off x="1663835" y="3290500"/>
            <a:ext cx="375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Bold"/>
                <a:cs typeface="Avenir Next Bold"/>
              </a:rPr>
              <a:t>x2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DD1393-8466-8B86-1E5E-354272AB8CB9}"/>
              </a:ext>
            </a:extLst>
          </p:cNvPr>
          <p:cNvSpPr/>
          <p:nvPr/>
        </p:nvSpPr>
        <p:spPr>
          <a:xfrm>
            <a:off x="5860620" y="3292039"/>
            <a:ext cx="375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Bold"/>
                <a:cs typeface="Avenir Next Bold"/>
              </a:rPr>
              <a:t>x2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AC8890-BCD3-8D28-2AD5-C86552555AC8}"/>
              </a:ext>
            </a:extLst>
          </p:cNvPr>
          <p:cNvSpPr/>
          <p:nvPr/>
        </p:nvSpPr>
        <p:spPr>
          <a:xfrm>
            <a:off x="1716830" y="6186702"/>
            <a:ext cx="375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Bold"/>
                <a:cs typeface="Avenir Next Bold"/>
              </a:rPr>
              <a:t>x2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F1CC5-FCC0-7DE5-7E7E-568E3CD37FE7}"/>
              </a:ext>
            </a:extLst>
          </p:cNvPr>
          <p:cNvSpPr/>
          <p:nvPr/>
        </p:nvSpPr>
        <p:spPr>
          <a:xfrm>
            <a:off x="5913615" y="6188241"/>
            <a:ext cx="375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venir Next Bold"/>
                <a:cs typeface="Avenir Next Bold"/>
              </a:rPr>
              <a:t>x2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FB338-CDAC-DC9A-B866-5EF9D2423FC0}"/>
              </a:ext>
            </a:extLst>
          </p:cNvPr>
          <p:cNvSpPr txBox="1"/>
          <p:nvPr/>
        </p:nvSpPr>
        <p:spPr>
          <a:xfrm>
            <a:off x="11129717" y="4150977"/>
            <a:ext cx="300685" cy="292382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1300" b="1" dirty="0">
                <a:solidFill>
                  <a:srgbClr val="0000FF"/>
                </a:solidFill>
                <a:latin typeface="Avenir Next Bold"/>
                <a:cs typeface="Avenir Next Bold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FF2D7D-7662-0A0D-866C-70FD2F18805C}"/>
              </a:ext>
            </a:extLst>
          </p:cNvPr>
          <p:cNvSpPr txBox="1"/>
          <p:nvPr/>
        </p:nvSpPr>
        <p:spPr>
          <a:xfrm>
            <a:off x="8582251" y="4150977"/>
            <a:ext cx="292056" cy="292382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1300" b="1" dirty="0">
                <a:solidFill>
                  <a:srgbClr val="FF0000"/>
                </a:solidFill>
                <a:latin typeface="Avenir Next Bold"/>
                <a:cs typeface="Avenir Next Bold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D77397-BEFA-E432-B38C-8A481581E54A}"/>
              </a:ext>
            </a:extLst>
          </p:cNvPr>
          <p:cNvSpPr>
            <a:spLocks noChangeAspect="1"/>
          </p:cNvSpPr>
          <p:nvPr/>
        </p:nvSpPr>
        <p:spPr>
          <a:xfrm>
            <a:off x="10952382" y="423584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7B6EE9-D313-F0AE-BE61-58F670FA9F8C}"/>
              </a:ext>
            </a:extLst>
          </p:cNvPr>
          <p:cNvSpPr>
            <a:spLocks noChangeAspect="1"/>
          </p:cNvSpPr>
          <p:nvPr/>
        </p:nvSpPr>
        <p:spPr>
          <a:xfrm>
            <a:off x="8895364" y="423584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BE3B65-CFC5-0C18-FF9F-727D34589805}"/>
              </a:ext>
            </a:extLst>
          </p:cNvPr>
          <p:cNvSpPr>
            <a:spLocks noChangeAspect="1"/>
          </p:cNvSpPr>
          <p:nvPr/>
        </p:nvSpPr>
        <p:spPr>
          <a:xfrm>
            <a:off x="9787015" y="4235840"/>
            <a:ext cx="146304" cy="14630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C80244-8E17-312A-0ABF-C8A77B0A54BF}"/>
              </a:ext>
            </a:extLst>
          </p:cNvPr>
          <p:cNvCxnSpPr/>
          <p:nvPr/>
        </p:nvCxnSpPr>
        <p:spPr>
          <a:xfrm>
            <a:off x="9998857" y="4314628"/>
            <a:ext cx="776924" cy="0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C9141A-078F-EA6B-9E82-2D3F13A5CF13}"/>
              </a:ext>
            </a:extLst>
          </p:cNvPr>
          <p:cNvCxnSpPr/>
          <p:nvPr/>
        </p:nvCxnSpPr>
        <p:spPr>
          <a:xfrm flipH="1">
            <a:off x="9176499" y="4314628"/>
            <a:ext cx="510615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B80953-98B2-F2FE-661C-DBD473EFE249}"/>
              </a:ext>
            </a:extLst>
          </p:cNvPr>
          <p:cNvSpPr txBox="1"/>
          <p:nvPr/>
        </p:nvSpPr>
        <p:spPr>
          <a:xfrm>
            <a:off x="8393715" y="3850976"/>
            <a:ext cx="3210290" cy="292382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sz="1300" b="1" dirty="0">
                <a:latin typeface="Avenir Next Bold"/>
                <a:cs typeface="Avenir Next Bold"/>
              </a:rPr>
              <a:t>1</a:t>
            </a:r>
            <a:r>
              <a:rPr lang="en-US" sz="1300" dirty="0">
                <a:latin typeface="Avenir Next Bold"/>
                <a:cs typeface="Avenir Next Bold"/>
              </a:rPr>
              <a:t> and </a:t>
            </a:r>
            <a:r>
              <a:rPr lang="en-US" sz="1300" b="1" dirty="0">
                <a:latin typeface="Avenir Next Bold"/>
                <a:cs typeface="Avenir Next Bold"/>
              </a:rPr>
              <a:t>2</a:t>
            </a:r>
            <a:r>
              <a:rPr lang="en-US" sz="1300" dirty="0">
                <a:latin typeface="Avenir Next Bold"/>
                <a:cs typeface="Avenir Next Bold"/>
              </a:rPr>
              <a:t> are </a:t>
            </a:r>
            <a:r>
              <a:rPr lang="en-US" sz="1300" dirty="0" err="1">
                <a:latin typeface="Avenir Next Bold"/>
                <a:cs typeface="Avenir Next Bold"/>
              </a:rPr>
              <a:t>bistable</a:t>
            </a:r>
            <a:r>
              <a:rPr lang="en-US" sz="1300" dirty="0">
                <a:latin typeface="Avenir Next Bold"/>
                <a:cs typeface="Avenir Next Bold"/>
              </a:rPr>
              <a:t>, if a &gt; c and b &lt; 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9D6457-DB29-DD1A-B724-5D24AD31C786}"/>
              </a:ext>
            </a:extLst>
          </p:cNvPr>
          <p:cNvSpPr/>
          <p:nvPr/>
        </p:nvSpPr>
        <p:spPr>
          <a:xfrm>
            <a:off x="8426280" y="3732437"/>
            <a:ext cx="3111293" cy="936637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>
              <a:solidFill>
                <a:srgbClr val="FFCC00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652EFE-8F1F-E27E-C390-AF08A1C8BDF5}"/>
              </a:ext>
            </a:extLst>
          </p:cNvPr>
          <p:cNvSpPr txBox="1"/>
          <p:nvPr/>
        </p:nvSpPr>
        <p:spPr>
          <a:xfrm>
            <a:off x="11129717" y="1212676"/>
            <a:ext cx="300685" cy="292382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1300" b="1" dirty="0">
                <a:solidFill>
                  <a:srgbClr val="0000FF"/>
                </a:solidFill>
                <a:latin typeface="Avenir Next Bold"/>
                <a:cs typeface="Avenir Next Bold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2C02F3-DED2-7FC2-3446-2AF469E9A1C2}"/>
              </a:ext>
            </a:extLst>
          </p:cNvPr>
          <p:cNvSpPr txBox="1"/>
          <p:nvPr/>
        </p:nvSpPr>
        <p:spPr>
          <a:xfrm>
            <a:off x="8582251" y="1212676"/>
            <a:ext cx="292056" cy="292382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1300" b="1" dirty="0">
                <a:solidFill>
                  <a:srgbClr val="FF0000"/>
                </a:solidFill>
                <a:latin typeface="Avenir Next Bold"/>
                <a:cs typeface="Avenir Next Bold"/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7EC00A-F8AE-2A15-998D-A6E24BB48517}"/>
              </a:ext>
            </a:extLst>
          </p:cNvPr>
          <p:cNvSpPr>
            <a:spLocks noChangeAspect="1"/>
          </p:cNvSpPr>
          <p:nvPr/>
        </p:nvSpPr>
        <p:spPr>
          <a:xfrm>
            <a:off x="8901460" y="1297537"/>
            <a:ext cx="146304" cy="14630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1FEB1C-F277-F8B1-9D24-9F609BF3B4C2}"/>
              </a:ext>
            </a:extLst>
          </p:cNvPr>
          <p:cNvSpPr>
            <a:spLocks noChangeAspect="1"/>
          </p:cNvSpPr>
          <p:nvPr/>
        </p:nvSpPr>
        <p:spPr>
          <a:xfrm>
            <a:off x="10952382" y="1297537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spcCol="0"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4374E8-D20F-B9C5-7F24-F8E364ED9525}"/>
              </a:ext>
            </a:extLst>
          </p:cNvPr>
          <p:cNvCxnSpPr/>
          <p:nvPr/>
        </p:nvCxnSpPr>
        <p:spPr>
          <a:xfrm>
            <a:off x="9176495" y="1356625"/>
            <a:ext cx="1599286" cy="0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693B82-D64F-50F3-8BA6-67E1F086BA2C}"/>
              </a:ext>
            </a:extLst>
          </p:cNvPr>
          <p:cNvSpPr txBox="1"/>
          <p:nvPr/>
        </p:nvSpPr>
        <p:spPr>
          <a:xfrm>
            <a:off x="8611017" y="918044"/>
            <a:ext cx="2775684" cy="292382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>
            <a:spAutoFit/>
          </a:bodyPr>
          <a:lstStyle/>
          <a:p>
            <a:pPr algn="ctr"/>
            <a:r>
              <a:rPr lang="en-US" sz="1300" b="1" dirty="0">
                <a:latin typeface="Avenir Next Bold"/>
                <a:cs typeface="Avenir Next Bold"/>
              </a:rPr>
              <a:t>2</a:t>
            </a:r>
            <a:r>
              <a:rPr lang="en-US" sz="1300" dirty="0">
                <a:latin typeface="Avenir Next Bold"/>
                <a:cs typeface="Avenir Next Bold"/>
              </a:rPr>
              <a:t> dominates </a:t>
            </a:r>
            <a:r>
              <a:rPr lang="en-US" sz="1300" b="1" dirty="0">
                <a:latin typeface="Avenir Next Bold"/>
                <a:cs typeface="Avenir Next Bold"/>
              </a:rPr>
              <a:t>1</a:t>
            </a:r>
            <a:r>
              <a:rPr lang="en-US" sz="1300" dirty="0">
                <a:latin typeface="Avenir Next Bold"/>
                <a:cs typeface="Avenir Next Bold"/>
              </a:rPr>
              <a:t>, if a &lt; c and b &lt; 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6FD868-B336-703D-A157-5C461D89D472}"/>
              </a:ext>
            </a:extLst>
          </p:cNvPr>
          <p:cNvSpPr/>
          <p:nvPr/>
        </p:nvSpPr>
        <p:spPr>
          <a:xfrm>
            <a:off x="8426280" y="753016"/>
            <a:ext cx="3111293" cy="936637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>
              <a:solidFill>
                <a:srgbClr val="FFCC00">
                  <a:lumMod val="40000"/>
                  <a:lumOff val="6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790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/>
      <p:bldP spid="133" grpId="0" animBg="1"/>
      <p:bldP spid="134" grpId="0"/>
      <p:bldP spid="135" grpId="0"/>
      <p:bldP spid="136" grpId="0" animBg="1"/>
      <p:bldP spid="140" grpId="0" animBg="1"/>
      <p:bldP spid="141" grpId="0" animBg="1"/>
      <p:bldP spid="144" grpId="0" animBg="1"/>
      <p:bldP spid="153" grpId="0"/>
      <p:bldP spid="154" grpId="0"/>
      <p:bldP spid="116" grpId="0"/>
      <p:bldP spid="117" grpId="0"/>
      <p:bldP spid="118" grpId="0"/>
      <p:bldP spid="137" grpId="0" animBg="1"/>
      <p:bldP spid="138" grpId="0" animBg="1"/>
      <p:bldP spid="150" grpId="0"/>
      <p:bldP spid="155" grpId="0" animBg="1"/>
      <p:bldP spid="158" grpId="0" animBg="1"/>
      <p:bldP spid="159" grpId="0" animBg="1"/>
      <p:bldP spid="101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5" grpId="0"/>
      <p:bldP spid="16" grpId="0" animBg="1"/>
      <p:bldP spid="17" grpId="0"/>
      <p:bldP spid="18" grpId="0"/>
      <p:bldP spid="19" grpId="0" animBg="1"/>
      <p:bldP spid="20" grpId="0" animBg="1"/>
      <p:bldP spid="22" grpId="0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>
          <a:xfrm>
            <a:off x="51072" y="24869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  <a:t>Developing intuition about rep. </a:t>
            </a:r>
            <a:r>
              <a:rPr lang="en-US" sz="3600" dirty="0" err="1">
                <a:solidFill>
                  <a:srgbClr val="0070C0"/>
                </a:solidFill>
                <a:latin typeface="Avenir Next Bold"/>
                <a:cs typeface="Avenir Next Bold"/>
              </a:rPr>
              <a:t>dyn</a:t>
            </a:r>
            <a: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  <a:t>.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Gradient of selection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595F041-8AAD-D5CE-796E-1D3E57237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51" y="1580051"/>
            <a:ext cx="2745943" cy="237744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97225B-5AB7-EBA1-67C2-F9FD8C1E3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871" y="1580051"/>
            <a:ext cx="2745943" cy="2377440"/>
          </a:xfrm>
          <a:prstGeom prst="rect">
            <a:avLst/>
          </a:prstGeom>
        </p:spPr>
      </p:pic>
      <p:pic>
        <p:nvPicPr>
          <p:cNvPr id="9" name="Picture 8" descr="Diagram, shape, arrow&#10;&#10;Description automatically generated">
            <a:extLst>
              <a:ext uri="{FF2B5EF4-FFF2-40B4-BE49-F238E27FC236}">
                <a16:creationId xmlns:a16="http://schemas.microsoft.com/office/drawing/2014/main" id="{A5CA39FA-0455-BC68-9E98-A9AAC165B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51" y="4089229"/>
            <a:ext cx="2745943" cy="237744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5AB09A7-38E5-99DE-BE51-47AA0C65D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1870" y="4089229"/>
            <a:ext cx="2745943" cy="237744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6D9FB76-11CD-BAD0-019B-FC4E060E5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2794" y="1439478"/>
            <a:ext cx="2377440" cy="237744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0DEA1FC4-81D2-9BC2-179E-EBF3C131F9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2009" y="1439478"/>
            <a:ext cx="2377440" cy="2377440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CD3A54E1-3FE9-E97A-CCDE-9454D0F328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1003" y="3957491"/>
            <a:ext cx="2377440" cy="2377440"/>
          </a:xfrm>
          <a:prstGeom prst="rect">
            <a:avLst/>
          </a:prstGeom>
        </p:spPr>
      </p:pic>
      <p:pic>
        <p:nvPicPr>
          <p:cNvPr id="19" name="Picture 18" descr="Chart&#10;&#10;Description automatically generated with medium confidence">
            <a:extLst>
              <a:ext uri="{FF2B5EF4-FFF2-40B4-BE49-F238E27FC236}">
                <a16:creationId xmlns:a16="http://schemas.microsoft.com/office/drawing/2014/main" id="{19E811B0-F028-C45F-8806-906674D1B7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2009" y="3957491"/>
            <a:ext cx="2377440" cy="23774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11576F-25D6-1E16-7721-7090C8E20246}"/>
              </a:ext>
            </a:extLst>
          </p:cNvPr>
          <p:cNvSpPr txBox="1"/>
          <p:nvPr/>
        </p:nvSpPr>
        <p:spPr>
          <a:xfrm>
            <a:off x="4209381" y="629083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B337F6-1869-5CA8-EEEA-893BF426B5D4}"/>
              </a:ext>
            </a:extLst>
          </p:cNvPr>
          <p:cNvSpPr txBox="1"/>
          <p:nvPr/>
        </p:nvSpPr>
        <p:spPr>
          <a:xfrm>
            <a:off x="4197776" y="367526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382F5A-EFE8-9676-AC09-4CCFCD4A949F}"/>
              </a:ext>
            </a:extLst>
          </p:cNvPr>
          <p:cNvSpPr txBox="1"/>
          <p:nvPr/>
        </p:nvSpPr>
        <p:spPr>
          <a:xfrm>
            <a:off x="10316447" y="629083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D2090E-7202-7688-2CE2-C11D4BDDC07C}"/>
              </a:ext>
            </a:extLst>
          </p:cNvPr>
          <p:cNvSpPr txBox="1"/>
          <p:nvPr/>
        </p:nvSpPr>
        <p:spPr>
          <a:xfrm>
            <a:off x="10304842" y="367526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7C51DA-E3C8-58A0-C9E4-F8AD680AB15D}"/>
              </a:ext>
            </a:extLst>
          </p:cNvPr>
          <p:cNvSpPr txBox="1"/>
          <p:nvPr/>
        </p:nvSpPr>
        <p:spPr>
          <a:xfrm rot="16200000">
            <a:off x="2979486" y="4940854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</a:t>
            </a:r>
            <a:r>
              <a:rPr lang="en-US" sz="1200" baseline="-25000" dirty="0"/>
              <a:t>1</a:t>
            </a:r>
            <a:r>
              <a:rPr lang="en-US" sz="1200" dirty="0"/>
              <a:t>, x</a:t>
            </a:r>
            <a:r>
              <a:rPr lang="en-US" sz="1200" baseline="-250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81E9BB-880D-6B29-35BF-B9AFA87C6861}"/>
              </a:ext>
            </a:extLst>
          </p:cNvPr>
          <p:cNvSpPr txBox="1"/>
          <p:nvPr/>
        </p:nvSpPr>
        <p:spPr>
          <a:xfrm rot="16200000">
            <a:off x="3000742" y="2325277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</a:t>
            </a:r>
            <a:r>
              <a:rPr lang="en-US" sz="1200" baseline="-25000" dirty="0"/>
              <a:t>1</a:t>
            </a:r>
            <a:r>
              <a:rPr lang="en-US" sz="1200" dirty="0"/>
              <a:t>, x</a:t>
            </a:r>
            <a:r>
              <a:rPr lang="en-US" sz="1200" baseline="-250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BBD376-E2AD-9CCE-6752-FDE75834B4D8}"/>
              </a:ext>
            </a:extLst>
          </p:cNvPr>
          <p:cNvSpPr txBox="1"/>
          <p:nvPr/>
        </p:nvSpPr>
        <p:spPr>
          <a:xfrm rot="16200000">
            <a:off x="9086552" y="4940854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</a:t>
            </a:r>
            <a:r>
              <a:rPr lang="en-US" sz="1200" baseline="-25000" dirty="0"/>
              <a:t>1</a:t>
            </a:r>
            <a:r>
              <a:rPr lang="en-US" sz="1200" dirty="0"/>
              <a:t>, x</a:t>
            </a:r>
            <a:r>
              <a:rPr lang="en-US" sz="1200" baseline="-250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6FEF90-7D40-227E-2768-2FF862667CE8}"/>
              </a:ext>
            </a:extLst>
          </p:cNvPr>
          <p:cNvSpPr txBox="1"/>
          <p:nvPr/>
        </p:nvSpPr>
        <p:spPr>
          <a:xfrm rot="16200000">
            <a:off x="9074947" y="2325277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</a:t>
            </a:r>
            <a:r>
              <a:rPr lang="en-US" sz="1200" baseline="-25000" dirty="0"/>
              <a:t>1</a:t>
            </a:r>
            <a:r>
              <a:rPr lang="en-US" sz="1200" dirty="0"/>
              <a:t>, x</a:t>
            </a:r>
            <a:r>
              <a:rPr lang="en-US" sz="1200" baseline="-250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560E2E-137C-8634-DA74-0227166D19C7}"/>
              </a:ext>
            </a:extLst>
          </p:cNvPr>
          <p:cNvSpPr txBox="1"/>
          <p:nvPr/>
        </p:nvSpPr>
        <p:spPr>
          <a:xfrm>
            <a:off x="452551" y="28124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2FF39C-5E2B-3BFE-9D81-2217DDDA3F74}"/>
              </a:ext>
            </a:extLst>
          </p:cNvPr>
          <p:cNvSpPr txBox="1"/>
          <p:nvPr/>
        </p:nvSpPr>
        <p:spPr>
          <a:xfrm>
            <a:off x="2452098" y="281248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AB6675-BF3D-8A42-9775-50F114D04392}"/>
              </a:ext>
            </a:extLst>
          </p:cNvPr>
          <p:cNvSpPr txBox="1"/>
          <p:nvPr/>
        </p:nvSpPr>
        <p:spPr>
          <a:xfrm>
            <a:off x="454844" y="553881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E2BC40-BD0C-4C51-8207-1DA992EFCFB0}"/>
              </a:ext>
            </a:extLst>
          </p:cNvPr>
          <p:cNvSpPr txBox="1"/>
          <p:nvPr/>
        </p:nvSpPr>
        <p:spPr>
          <a:xfrm>
            <a:off x="2454391" y="55388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F68CC8-43B3-5E8A-D8C1-433136B63A68}"/>
              </a:ext>
            </a:extLst>
          </p:cNvPr>
          <p:cNvSpPr txBox="1"/>
          <p:nvPr/>
        </p:nvSpPr>
        <p:spPr>
          <a:xfrm>
            <a:off x="6659767" y="273404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9B3AFD-5683-95FA-CE3F-47B91D016225}"/>
              </a:ext>
            </a:extLst>
          </p:cNvPr>
          <p:cNvSpPr txBox="1"/>
          <p:nvPr/>
        </p:nvSpPr>
        <p:spPr>
          <a:xfrm>
            <a:off x="8659314" y="27340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blue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1FD0F2-12F8-3418-C895-9179D3A0AE3D}"/>
              </a:ext>
            </a:extLst>
          </p:cNvPr>
          <p:cNvSpPr txBox="1"/>
          <p:nvPr/>
        </p:nvSpPr>
        <p:spPr>
          <a:xfrm>
            <a:off x="6662060" y="546037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405F4E-C282-6962-33D9-456861E4870E}"/>
              </a:ext>
            </a:extLst>
          </p:cNvPr>
          <p:cNvSpPr txBox="1"/>
          <p:nvPr/>
        </p:nvSpPr>
        <p:spPr>
          <a:xfrm>
            <a:off x="8661607" y="546037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blue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44E459-0C9A-2FE5-2268-1E383E15B121}"/>
              </a:ext>
            </a:extLst>
          </p:cNvPr>
          <p:cNvSpPr txBox="1"/>
          <p:nvPr/>
        </p:nvSpPr>
        <p:spPr>
          <a:xfrm>
            <a:off x="1453835" y="4771576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red wins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9D065E-4CE0-08D8-E345-7A07933F5516}"/>
              </a:ext>
            </a:extLst>
          </p:cNvPr>
          <p:cNvSpPr txBox="1"/>
          <p:nvPr/>
        </p:nvSpPr>
        <p:spPr>
          <a:xfrm>
            <a:off x="1447008" y="1888236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blue wins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493D5F-2F2B-17C4-4B5B-EB2F9FCCA78E}"/>
              </a:ext>
            </a:extLst>
          </p:cNvPr>
          <p:cNvSpPr txBox="1"/>
          <p:nvPr/>
        </p:nvSpPr>
        <p:spPr>
          <a:xfrm>
            <a:off x="7486651" y="2039620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co-existence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512615-2B7F-1165-A8BE-E511A601D8B5}"/>
              </a:ext>
            </a:extLst>
          </p:cNvPr>
          <p:cNvSpPr txBox="1"/>
          <p:nvPr/>
        </p:nvSpPr>
        <p:spPr>
          <a:xfrm>
            <a:off x="7486651" y="4396618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bi-stability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059E33-0D43-6300-EE85-2975AA3D8940}"/>
              </a:ext>
            </a:extLst>
          </p:cNvPr>
          <p:cNvSpPr txBox="1"/>
          <p:nvPr/>
        </p:nvSpPr>
        <p:spPr>
          <a:xfrm>
            <a:off x="1443504" y="5789402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</a:t>
            </a:r>
            <a:r>
              <a:rPr lang="en-US" sz="1200" baseline="-25000" dirty="0"/>
              <a:t>2</a:t>
            </a:r>
            <a:r>
              <a:rPr lang="en-US" sz="1200" dirty="0"/>
              <a:t> (% blue)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81210E-A429-3B78-BFBC-F4C37DF67FF7}"/>
              </a:ext>
            </a:extLst>
          </p:cNvPr>
          <p:cNvSpPr txBox="1"/>
          <p:nvPr/>
        </p:nvSpPr>
        <p:spPr>
          <a:xfrm>
            <a:off x="1443504" y="2878360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</a:t>
            </a:r>
            <a:r>
              <a:rPr lang="en-US" sz="1200" baseline="-25000" dirty="0"/>
              <a:t>2</a:t>
            </a:r>
            <a:r>
              <a:rPr lang="en-US" sz="1200" dirty="0"/>
              <a:t> (% blue)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97FF12-72B2-36EC-7CC5-AACF61FC38B7}"/>
              </a:ext>
            </a:extLst>
          </p:cNvPr>
          <p:cNvSpPr txBox="1"/>
          <p:nvPr/>
        </p:nvSpPr>
        <p:spPr>
          <a:xfrm>
            <a:off x="7456673" y="5829705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</a:t>
            </a:r>
            <a:r>
              <a:rPr lang="en-US" sz="1200" baseline="-25000" dirty="0"/>
              <a:t>2</a:t>
            </a:r>
            <a:r>
              <a:rPr lang="en-US" sz="1200" dirty="0"/>
              <a:t> (% blue)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796F55-3EF2-FD49-1D36-6E6F314CD1F3}"/>
              </a:ext>
            </a:extLst>
          </p:cNvPr>
          <p:cNvSpPr txBox="1"/>
          <p:nvPr/>
        </p:nvSpPr>
        <p:spPr>
          <a:xfrm>
            <a:off x="7456673" y="2918663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</a:t>
            </a:r>
            <a:r>
              <a:rPr lang="en-US" sz="1200" baseline="-25000" dirty="0"/>
              <a:t>2</a:t>
            </a:r>
            <a:r>
              <a:rPr lang="en-US" sz="1200" dirty="0"/>
              <a:t> (% blue)</a:t>
            </a:r>
          </a:p>
        </p:txBody>
      </p:sp>
    </p:spTree>
    <p:extLst>
      <p:ext uri="{BB962C8B-B14F-4D97-AF65-F5344CB8AC3E}">
        <p14:creationId xmlns:p14="http://schemas.microsoft.com/office/powerpoint/2010/main" val="2572824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84474" y="4315131"/>
            <a:ext cx="9605913" cy="21112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5D279"/>
                </a:solidFill>
                <a:latin typeface="Avenir Next" charset="0"/>
                <a:ea typeface="Avenir Next" charset="0"/>
                <a:cs typeface="Avenir Next" charset="0"/>
              </a:rPr>
              <a:t>”There are no solutions; there are only trade-offs." </a:t>
            </a:r>
          </a:p>
          <a:p>
            <a:pPr algn="l"/>
            <a:r>
              <a:rPr lang="en-US" sz="2400" dirty="0">
                <a:solidFill>
                  <a:srgbClr val="75D279"/>
                </a:solidFill>
                <a:latin typeface="Avenir Next" charset="0"/>
                <a:ea typeface="Avenir Next" charset="0"/>
                <a:cs typeface="Avenir Next" charset="0"/>
              </a:rPr>
              <a:t>-Thomas Sowell, American economist-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8649947" y="3331032"/>
            <a:ext cx="6870700" cy="213406"/>
          </a:xfrm>
          <a:prstGeom prst="rect">
            <a:avLst/>
          </a:prstGeom>
          <a:solidFill>
            <a:srgbClr val="02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 defTabSz="457065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750480"/>
            <a:ext cx="12192000" cy="251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270C0"/>
                </a:solidFill>
                <a:latin typeface="Avenir Next Bold"/>
                <a:cs typeface="Avenir Next Bold"/>
              </a:rPr>
              <a:t>5.	Neoadjuvant trade-offs:</a:t>
            </a:r>
          </a:p>
          <a:p>
            <a:pPr algn="l"/>
            <a:r>
              <a:rPr lang="en-US" dirty="0">
                <a:latin typeface="Avenir Next Bold"/>
                <a:cs typeface="Avenir Next Bold"/>
              </a:rPr>
              <a:t>		</a:t>
            </a:r>
            <a:r>
              <a:rPr lang="en-US" sz="3600" dirty="0">
                <a:solidFill>
                  <a:srgbClr val="7AC067"/>
                </a:solidFill>
                <a:latin typeface="Avenir Next Bold"/>
                <a:cs typeface="Avenir Next Bold"/>
              </a:rPr>
              <a:t>Hormone positive breast cancer</a:t>
            </a:r>
          </a:p>
        </p:txBody>
      </p:sp>
      <p:pic>
        <p:nvPicPr>
          <p:cNvPr id="7" name="Picture 6" descr="Macintosh HD:Users:westjb:Desktop:Moffitt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4" b="34796"/>
          <a:stretch/>
        </p:blipFill>
        <p:spPr bwMode="auto">
          <a:xfrm>
            <a:off x="10767046" y="6495199"/>
            <a:ext cx="1211548" cy="32200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  <a:ext uri="{53640926-AAD7-44d8-BBD7-CCE9431645EC}">
              <a14:shadowObscured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/>
            </a:ext>
          </a:extLst>
        </p:spPr>
      </p:pic>
    </p:spTree>
    <p:extLst>
      <p:ext uri="{BB962C8B-B14F-4D97-AF65-F5344CB8AC3E}">
        <p14:creationId xmlns:p14="http://schemas.microsoft.com/office/powerpoint/2010/main" val="1111408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1072" y="24869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rgbClr val="0070C0"/>
                </a:solidFill>
                <a:latin typeface="Avenir Next Bold"/>
                <a:cs typeface="Avenir Next Bold"/>
              </a:rPr>
              <a:t>Modeling trade-offs in treatment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Endocrine therapy in ER+ breast cancer patients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293" y="2141621"/>
            <a:ext cx="6439707" cy="36215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5588" y="2504913"/>
            <a:ext cx="400250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Clinical trial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Aromatase inhibitors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Anti-PDL1 immunotherapy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Biopsy and blood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baseline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1 month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end of treatment</a:t>
            </a:r>
          </a:p>
        </p:txBody>
      </p:sp>
    </p:spTree>
    <p:extLst>
      <p:ext uri="{BB962C8B-B14F-4D97-AF65-F5344CB8AC3E}">
        <p14:creationId xmlns:p14="http://schemas.microsoft.com/office/powerpoint/2010/main" val="1519484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597" y="2729880"/>
            <a:ext cx="4381715" cy="4381715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51072" y="24869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rgbClr val="0070C0"/>
                </a:solidFill>
                <a:latin typeface="Avenir Next Bold"/>
                <a:cs typeface="Avenir Next Bold"/>
              </a:rPr>
              <a:t>Modeling trade-offs in treatment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Endocrine therapy in ER+ breast cancer patients</a:t>
            </a: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426371" y="1374179"/>
            <a:ext cx="5882428" cy="19906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Two expression axes: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18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measurable in patients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18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correlate to poor prognosis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18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correlate to drug 1, drug 2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1800" b="1" dirty="0">
                <a:latin typeface="Avenir Next" charset="0"/>
                <a:ea typeface="Avenir Next" charset="0"/>
                <a:cs typeface="Avenir Next" charset="0"/>
              </a:rPr>
              <a:t>total R1 =  </a:t>
            </a:r>
            <a:r>
              <a:rPr lang="en-US" sz="1800" b="1" dirty="0">
                <a:solidFill>
                  <a:srgbClr val="FFBF00"/>
                </a:solidFill>
                <a:latin typeface="Avenir Next" charset="0"/>
                <a:ea typeface="Avenir Next" charset="0"/>
                <a:cs typeface="Avenir Next" charset="0"/>
              </a:rPr>
              <a:t>R1+R2-</a:t>
            </a:r>
            <a:r>
              <a:rPr lang="en-US" sz="1800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    </a:t>
            </a:r>
            <a:r>
              <a:rPr lang="en-US" sz="1800" b="1" dirty="0">
                <a:latin typeface="Avenir Next" charset="0"/>
                <a:ea typeface="Avenir Next" charset="0"/>
                <a:cs typeface="Avenir Next" charset="0"/>
              </a:rPr>
              <a:t>+   </a:t>
            </a:r>
            <a:r>
              <a:rPr lang="en-US" sz="1800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Avenir Next" charset="0"/>
                <a:ea typeface="Avenir Next" charset="0"/>
                <a:cs typeface="Avenir Next" charset="0"/>
              </a:rPr>
              <a:t>R1+R2+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1800" b="1" dirty="0">
                <a:latin typeface="Avenir Next" charset="0"/>
                <a:ea typeface="Avenir Next" charset="0"/>
                <a:cs typeface="Avenir Next" charset="0"/>
              </a:rPr>
              <a:t>total R2 =  </a:t>
            </a:r>
            <a:r>
              <a:rPr lang="en-US" sz="1800" b="1" dirty="0">
                <a:solidFill>
                  <a:srgbClr val="D00000"/>
                </a:solidFill>
                <a:latin typeface="Avenir Next" charset="0"/>
                <a:ea typeface="Avenir Next" charset="0"/>
                <a:cs typeface="Avenir Next" charset="0"/>
              </a:rPr>
              <a:t>R1-R2+     </a:t>
            </a:r>
            <a:r>
              <a:rPr lang="en-US" sz="1800" b="1" dirty="0">
                <a:latin typeface="Avenir Next" charset="0"/>
                <a:ea typeface="Avenir Next" charset="0"/>
                <a:cs typeface="Avenir Next" charset="0"/>
              </a:rPr>
              <a:t>+   </a:t>
            </a:r>
            <a:r>
              <a:rPr lang="en-US" sz="1800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Avenir Next" charset="0"/>
                <a:ea typeface="Avenir Next" charset="0"/>
                <a:cs typeface="Avenir Next" charset="0"/>
              </a:rPr>
              <a:t>R1+R2+</a:t>
            </a:r>
          </a:p>
          <a:p>
            <a:pPr marL="342900" indent="-342900" algn="l">
              <a:buFont typeface="Arial" charset="0"/>
              <a:buChar char="•"/>
            </a:pPr>
            <a:endParaRPr lang="en-US" sz="1800" b="1" dirty="0">
              <a:solidFill>
                <a:srgbClr val="7030A0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8006815" y="1999817"/>
            <a:ext cx="3200400" cy="623923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poor prognosis (metastasis)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8006815" y="1465815"/>
            <a:ext cx="3200400" cy="62392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Targeted therapy (drug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01" y="3914364"/>
            <a:ext cx="6214091" cy="206110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053" y="2729881"/>
            <a:ext cx="4381715" cy="438171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7454744" y="2661383"/>
            <a:ext cx="4035007" cy="3879043"/>
            <a:chOff x="-106019" y="644270"/>
            <a:chExt cx="4035007" cy="3879043"/>
          </a:xfrm>
        </p:grpSpPr>
        <p:sp>
          <p:nvSpPr>
            <p:cNvPr id="32" name="TextBox 31"/>
            <p:cNvSpPr txBox="1"/>
            <p:nvPr/>
          </p:nvSpPr>
          <p:spPr>
            <a:xfrm>
              <a:off x="449209" y="644270"/>
              <a:ext cx="2007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charset="0"/>
                  <a:ea typeface="Times New Roman" charset="0"/>
                  <a:cs typeface="Times New Roman" charset="0"/>
                </a:rPr>
                <a:t>R1</a:t>
              </a:r>
              <a:r>
                <a:rPr lang="mr-IN" b="1" dirty="0">
                  <a:latin typeface="Times New Roman" charset="0"/>
                  <a:ea typeface="Times New Roman" charset="0"/>
                  <a:cs typeface="Times New Roman" charset="0"/>
                </a:rPr>
                <a:t>–</a:t>
              </a:r>
              <a:r>
                <a:rPr lang="en-US" b="1" dirty="0">
                  <a:latin typeface="Times New Roman" charset="0"/>
                  <a:ea typeface="Times New Roman" charset="0"/>
                  <a:cs typeface="Times New Roman" charset="0"/>
                </a:rPr>
                <a:t>                 </a:t>
              </a:r>
              <a:r>
                <a:rPr lang="en-US" dirty="0">
                  <a:latin typeface="Times New Roman" charset="0"/>
                  <a:ea typeface="Times New Roman" charset="0"/>
                  <a:cs typeface="Times New Roman" charset="0"/>
                </a:rPr>
                <a:t>R1+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16200000">
              <a:off x="-1453985" y="2511608"/>
              <a:ext cx="3065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charset="0"/>
                  <a:ea typeface="Times New Roman" charset="0"/>
                  <a:cs typeface="Times New Roman" charset="0"/>
                </a:rPr>
                <a:t>R2+                                  R2-</a:t>
              </a:r>
              <a:r>
                <a:rPr lang="mr-IN" b="1" dirty="0">
                  <a:latin typeface="Times New Roman" charset="0"/>
                  <a:ea typeface="Times New Roman" charset="0"/>
                  <a:cs typeface="Times New Roman" charset="0"/>
                </a:rPr>
                <a:t> –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319308" y="1149495"/>
              <a:ext cx="36096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30429" y="1136713"/>
              <a:ext cx="0" cy="3386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Left Arrow 22"/>
          <p:cNvSpPr/>
          <p:nvPr/>
        </p:nvSpPr>
        <p:spPr>
          <a:xfrm rot="16200000">
            <a:off x="7334087" y="4892661"/>
            <a:ext cx="3200400" cy="623923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poor prognosis (metastasis)</a:t>
            </a:r>
          </a:p>
        </p:txBody>
      </p:sp>
      <p:sp>
        <p:nvSpPr>
          <p:cNvPr id="24" name="Right Arrow 23"/>
          <p:cNvSpPr/>
          <p:nvPr/>
        </p:nvSpPr>
        <p:spPr>
          <a:xfrm rot="16200000">
            <a:off x="6711945" y="4892660"/>
            <a:ext cx="3200400" cy="62392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Immuno</a:t>
            </a:r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therapy (drug 2)</a:t>
            </a: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1800314" y="5928331"/>
            <a:ext cx="6412179" cy="638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Avenir Next" charset="0"/>
                <a:ea typeface="Avenir Next" charset="0"/>
                <a:cs typeface="Avenir Next" charset="0"/>
              </a:rPr>
              <a:t>x</a:t>
            </a:r>
            <a:r>
              <a:rPr lang="en-US" b="1" baseline="-25000" dirty="0">
                <a:latin typeface="Avenir Next" charset="0"/>
                <a:ea typeface="Avenir Next" charset="0"/>
                <a:cs typeface="Avenir Next" charset="0"/>
              </a:rPr>
              <a:t>1</a:t>
            </a:r>
            <a:r>
              <a:rPr lang="en-US" b="1" dirty="0">
                <a:latin typeface="Avenir Next" charset="0"/>
                <a:ea typeface="Avenir Next" charset="0"/>
                <a:cs typeface="Avenir Next" charset="0"/>
              </a:rPr>
              <a:t>             x</a:t>
            </a:r>
            <a:r>
              <a:rPr lang="en-US" b="1" baseline="-25000" dirty="0">
                <a:latin typeface="Avenir Next" charset="0"/>
                <a:ea typeface="Avenir Next" charset="0"/>
                <a:cs typeface="Avenir Next" charset="0"/>
              </a:rPr>
              <a:t>2</a:t>
            </a:r>
            <a:r>
              <a:rPr lang="en-US" b="1" dirty="0">
                <a:latin typeface="Avenir Next" charset="0"/>
                <a:ea typeface="Avenir Next" charset="0"/>
                <a:cs typeface="Avenir Next" charset="0"/>
              </a:rPr>
              <a:t>             x</a:t>
            </a:r>
            <a:r>
              <a:rPr lang="en-US" b="1" baseline="-25000" dirty="0">
                <a:latin typeface="Avenir Next" charset="0"/>
                <a:ea typeface="Avenir Next" charset="0"/>
                <a:cs typeface="Avenir Next" charset="0"/>
              </a:rPr>
              <a:t>3</a:t>
            </a:r>
            <a:r>
              <a:rPr lang="en-US" b="1" dirty="0">
                <a:latin typeface="Avenir Next" charset="0"/>
                <a:ea typeface="Avenir Next" charset="0"/>
                <a:cs typeface="Avenir Next" charset="0"/>
              </a:rPr>
              <a:t>             x</a:t>
            </a:r>
            <a:r>
              <a:rPr lang="en-US" b="1" baseline="-25000" dirty="0">
                <a:latin typeface="Avenir Next" charset="0"/>
                <a:ea typeface="Avenir Next" charset="0"/>
                <a:cs typeface="Avenir Next" charset="0"/>
              </a:rPr>
              <a:t>4</a:t>
            </a:r>
            <a:endParaRPr lang="en-US" sz="1800" b="1" baseline="-25000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6421495" y="4360161"/>
            <a:ext cx="1185254" cy="264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b="1" dirty="0">
                <a:latin typeface="Avenir Next" charset="0"/>
                <a:ea typeface="Avenir Next" charset="0"/>
                <a:cs typeface="Avenir Next" charset="0"/>
              </a:rPr>
              <a:t>x</a:t>
            </a:r>
            <a:r>
              <a:rPr lang="en-US" sz="1800" b="1" baseline="-25000" dirty="0">
                <a:latin typeface="Avenir Next" charset="0"/>
                <a:ea typeface="Avenir Next" charset="0"/>
                <a:cs typeface="Avenir Next" charset="0"/>
              </a:rPr>
              <a:t>1</a:t>
            </a:r>
            <a:r>
              <a:rPr lang="en-US" sz="1800" b="1" dirty="0">
                <a:latin typeface="Avenir Next" charset="0"/>
                <a:ea typeface="Avenir Next" charset="0"/>
                <a:cs typeface="Avenir Next" charset="0"/>
              </a:rPr>
              <a:t>  </a:t>
            </a:r>
          </a:p>
          <a:p>
            <a:pPr algn="l">
              <a:lnSpc>
                <a:spcPct val="100000"/>
              </a:lnSpc>
            </a:pPr>
            <a:r>
              <a:rPr lang="en-US" sz="1800" b="1" dirty="0">
                <a:latin typeface="Avenir Next" charset="0"/>
                <a:ea typeface="Avenir Next" charset="0"/>
                <a:cs typeface="Avenir Next" charset="0"/>
              </a:rPr>
              <a:t>x</a:t>
            </a:r>
            <a:r>
              <a:rPr lang="en-US" sz="1800" b="1" baseline="-25000" dirty="0">
                <a:latin typeface="Avenir Next" charset="0"/>
                <a:ea typeface="Avenir Next" charset="0"/>
                <a:cs typeface="Avenir Next" charset="0"/>
              </a:rPr>
              <a:t>2</a:t>
            </a:r>
            <a:endParaRPr lang="en-US" sz="1800" b="1" dirty="0">
              <a:latin typeface="Avenir Next" charset="0"/>
              <a:ea typeface="Avenir Next" charset="0"/>
              <a:cs typeface="Avenir Next" charset="0"/>
            </a:endParaRPr>
          </a:p>
          <a:p>
            <a:pPr algn="l">
              <a:lnSpc>
                <a:spcPct val="100000"/>
              </a:lnSpc>
            </a:pPr>
            <a:r>
              <a:rPr lang="en-US" sz="1800" b="1" dirty="0">
                <a:latin typeface="Avenir Next" charset="0"/>
                <a:ea typeface="Avenir Next" charset="0"/>
                <a:cs typeface="Avenir Next" charset="0"/>
              </a:rPr>
              <a:t>x</a:t>
            </a:r>
            <a:r>
              <a:rPr lang="en-US" sz="1800" b="1" baseline="-25000" dirty="0">
                <a:latin typeface="Avenir Next" charset="0"/>
                <a:ea typeface="Avenir Next" charset="0"/>
                <a:cs typeface="Avenir Next" charset="0"/>
              </a:rPr>
              <a:t>3</a:t>
            </a:r>
            <a:endParaRPr lang="en-US" sz="1800" b="1" dirty="0">
              <a:latin typeface="Avenir Next" charset="0"/>
              <a:ea typeface="Avenir Next" charset="0"/>
              <a:cs typeface="Avenir Next" charset="0"/>
            </a:endParaRPr>
          </a:p>
          <a:p>
            <a:pPr algn="l">
              <a:lnSpc>
                <a:spcPct val="100000"/>
              </a:lnSpc>
            </a:pPr>
            <a:r>
              <a:rPr lang="en-US" sz="1800" b="1" dirty="0">
                <a:latin typeface="Avenir Next" charset="0"/>
                <a:ea typeface="Avenir Next" charset="0"/>
                <a:cs typeface="Avenir Next" charset="0"/>
              </a:rPr>
              <a:t>x</a:t>
            </a:r>
            <a:r>
              <a:rPr lang="en-US" sz="1800" b="1" baseline="-25000" dirty="0">
                <a:latin typeface="Avenir Next" charset="0"/>
                <a:ea typeface="Avenir Next" charset="0"/>
                <a:cs typeface="Avenir Next" charset="0"/>
              </a:rPr>
              <a:t>4</a:t>
            </a:r>
          </a:p>
        </p:txBody>
      </p:sp>
      <p:sp>
        <p:nvSpPr>
          <p:cNvPr id="2" name="Rectangle 1"/>
          <p:cNvSpPr/>
          <p:nvPr/>
        </p:nvSpPr>
        <p:spPr>
          <a:xfrm>
            <a:off x="10710056" y="2846049"/>
            <a:ext cx="14819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(CCR7 expression)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6534637" y="6542710"/>
            <a:ext cx="14530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(PDL1 expression)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043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6" grpId="0" animBg="1"/>
      <p:bldP spid="26" grpId="1" animBg="1"/>
      <p:bldP spid="23" grpId="0" animBg="1"/>
      <p:bldP spid="23" grpId="1" animBg="1"/>
      <p:bldP spid="24" grpId="0" animBg="1"/>
      <p:bldP spid="24" grpId="1" animBg="1"/>
      <p:bldP spid="36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51072" y="24869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rgbClr val="0070C0"/>
                </a:solidFill>
                <a:latin typeface="Avenir Next Bold"/>
                <a:cs typeface="Avenir Next Bold"/>
              </a:rPr>
              <a:t>Modeling trade-offs in treatment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Endocrine therapy in ER+ breast cancer patients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723901" y="3354055"/>
          <a:ext cx="11085381" cy="3027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1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15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522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3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1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32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2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3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8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1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23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38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32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Shape 59"/>
          <p:cNvSpPr/>
          <p:nvPr/>
        </p:nvSpPr>
        <p:spPr>
          <a:xfrm>
            <a:off x="973172" y="1583012"/>
            <a:ext cx="9544190" cy="1628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>
            <a:lvl1pPr algn="just" defTabSz="15494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algn="l">
              <a:defRPr sz="1800"/>
            </a:pPr>
            <a:r>
              <a:rPr lang="en-US" sz="2667" b="1" dirty="0"/>
              <a:t>Payoff table, A</a:t>
            </a:r>
          </a:p>
          <a:p>
            <a:pPr algn="l">
              <a:defRPr sz="1800"/>
            </a:pPr>
            <a:endParaRPr lang="en-US" sz="1867" dirty="0"/>
          </a:p>
          <a:p>
            <a:pPr marL="342900" indent="-342900" algn="l">
              <a:buFont typeface="Arial" charset="0"/>
              <a:buChar char="•"/>
              <a:defRPr sz="1800"/>
            </a:pPr>
            <a:endParaRPr lang="en-US" sz="1867" b="1" dirty="0"/>
          </a:p>
          <a:p>
            <a:pPr marL="342900" indent="-342900" algn="l">
              <a:buFont typeface="Arial" charset="0"/>
              <a:buChar char="•"/>
              <a:defRPr sz="1800"/>
            </a:pPr>
            <a:endParaRPr lang="en-US" sz="1867" b="1" dirty="0"/>
          </a:p>
          <a:p>
            <a:pPr marL="342900" indent="-342900" algn="l">
              <a:buFont typeface="Arial" charset="0"/>
              <a:buChar char="•"/>
              <a:defRPr sz="1800"/>
            </a:pPr>
            <a:endParaRPr lang="en-US" sz="1867" b="1" dirty="0"/>
          </a:p>
        </p:txBody>
      </p:sp>
    </p:spTree>
    <p:extLst>
      <p:ext uri="{BB962C8B-B14F-4D97-AF65-F5344CB8AC3E}">
        <p14:creationId xmlns:p14="http://schemas.microsoft.com/office/powerpoint/2010/main" val="1324779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51072" y="24869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rgbClr val="0070C0"/>
                </a:solidFill>
                <a:latin typeface="Avenir Next Bold"/>
                <a:cs typeface="Avenir Next Bold"/>
              </a:rPr>
              <a:t>Modeling trade-offs in treatment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Endocrine therapy in ER+ breast cancer patients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723901" y="3354055"/>
          <a:ext cx="11085381" cy="3027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1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15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522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3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1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32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2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3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8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1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23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38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32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Shape 59"/>
          <p:cNvSpPr/>
          <p:nvPr/>
        </p:nvSpPr>
        <p:spPr>
          <a:xfrm>
            <a:off x="973172" y="1583012"/>
            <a:ext cx="9544190" cy="1628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>
            <a:lvl1pPr algn="just" defTabSz="15494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algn="l">
              <a:defRPr sz="1800"/>
            </a:pPr>
            <a:r>
              <a:rPr lang="en-US" sz="2667" b="1" dirty="0"/>
              <a:t>Payoff table, A</a:t>
            </a:r>
          </a:p>
          <a:p>
            <a:pPr algn="l">
              <a:defRPr sz="1800"/>
            </a:pPr>
            <a:endParaRPr lang="en-US" sz="1867" dirty="0"/>
          </a:p>
          <a:p>
            <a:pPr marL="342900" indent="-342900" algn="l">
              <a:buFont typeface="Arial" charset="0"/>
              <a:buChar char="•"/>
              <a:defRPr sz="1800"/>
            </a:pPr>
            <a:r>
              <a:rPr lang="en-US" sz="1867" b="1" dirty="0" err="1"/>
              <a:t>k</a:t>
            </a:r>
            <a:r>
              <a:rPr lang="en-US" sz="1867" b="1" baseline="-25000" dirty="0" err="1"/>
              <a:t>T</a:t>
            </a:r>
            <a:r>
              <a:rPr lang="en-US" sz="1867" dirty="0"/>
              <a:t> – immune kill</a:t>
            </a:r>
          </a:p>
          <a:p>
            <a:pPr marL="342900" indent="-342900" algn="l">
              <a:buFont typeface="Arial" charset="0"/>
              <a:buChar char="•"/>
              <a:defRPr sz="1800"/>
            </a:pPr>
            <a:endParaRPr lang="en-US" sz="1867" b="1" dirty="0"/>
          </a:p>
          <a:p>
            <a:pPr marL="342900" indent="-342900" algn="l">
              <a:buFont typeface="Arial" charset="0"/>
              <a:buChar char="•"/>
              <a:defRPr sz="1800"/>
            </a:pPr>
            <a:endParaRPr lang="en-US" sz="1867" b="1" dirty="0"/>
          </a:p>
        </p:txBody>
      </p:sp>
    </p:spTree>
    <p:extLst>
      <p:ext uri="{BB962C8B-B14F-4D97-AF65-F5344CB8AC3E}">
        <p14:creationId xmlns:p14="http://schemas.microsoft.com/office/powerpoint/2010/main" val="1265901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51072" y="24869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rgbClr val="0070C0"/>
                </a:solidFill>
                <a:latin typeface="Avenir Next Bold"/>
                <a:cs typeface="Avenir Next Bold"/>
              </a:rPr>
              <a:t>Modeling trade-offs in treatment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Endocrine therapy in ER+ breast cancer patients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723901" y="3354055"/>
          <a:ext cx="11085381" cy="3027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1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15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522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3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1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32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2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3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8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1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23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38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32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Shape 59"/>
          <p:cNvSpPr/>
          <p:nvPr/>
        </p:nvSpPr>
        <p:spPr>
          <a:xfrm>
            <a:off x="973172" y="1583012"/>
            <a:ext cx="9544190" cy="1628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>
            <a:lvl1pPr algn="just" defTabSz="15494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algn="l">
              <a:defRPr sz="1800"/>
            </a:pPr>
            <a:r>
              <a:rPr lang="en-US" sz="2667" b="1" dirty="0"/>
              <a:t>Payoff table, A</a:t>
            </a:r>
          </a:p>
          <a:p>
            <a:pPr algn="l">
              <a:defRPr sz="1800"/>
            </a:pPr>
            <a:r>
              <a:rPr lang="en-US" sz="1867" dirty="0"/>
              <a:t> </a:t>
            </a:r>
          </a:p>
          <a:p>
            <a:pPr marL="342900" indent="-342900" algn="l">
              <a:buFont typeface="Arial" charset="0"/>
              <a:buChar char="•"/>
              <a:defRPr sz="1800"/>
            </a:pPr>
            <a:r>
              <a:rPr lang="en-US" sz="1867" b="1" dirty="0" err="1"/>
              <a:t>k</a:t>
            </a:r>
            <a:r>
              <a:rPr lang="en-US" sz="1867" b="1" baseline="-25000" dirty="0" err="1"/>
              <a:t>T</a:t>
            </a:r>
            <a:r>
              <a:rPr lang="en-US" sz="1867" dirty="0"/>
              <a:t> – immune kill</a:t>
            </a:r>
          </a:p>
          <a:p>
            <a:pPr marL="342900" indent="-342900" algn="l">
              <a:buFont typeface="Arial" charset="0"/>
              <a:buChar char="•"/>
              <a:defRPr sz="1800"/>
            </a:pPr>
            <a:r>
              <a:rPr lang="en-US" sz="1867" b="1" dirty="0"/>
              <a:t>d</a:t>
            </a:r>
            <a:r>
              <a:rPr lang="en-US" sz="1867" b="1" baseline="-25000" dirty="0"/>
              <a:t>1</a:t>
            </a:r>
            <a:r>
              <a:rPr lang="en-US" sz="1867" dirty="0"/>
              <a:t> – kill rate due to drug 1</a:t>
            </a:r>
          </a:p>
          <a:p>
            <a:pPr marL="342900" indent="-342900" algn="l">
              <a:buFont typeface="Arial" charset="0"/>
              <a:buChar char="•"/>
              <a:defRPr sz="1800"/>
            </a:pPr>
            <a:endParaRPr lang="en-US" sz="1867" b="1" dirty="0"/>
          </a:p>
        </p:txBody>
      </p:sp>
    </p:spTree>
    <p:extLst>
      <p:ext uri="{BB962C8B-B14F-4D97-AF65-F5344CB8AC3E}">
        <p14:creationId xmlns:p14="http://schemas.microsoft.com/office/powerpoint/2010/main" val="1145976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51072" y="24869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  <a:t>Modeling trade-offs in treatment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Endocrine therapy in ER+ breast cancer patients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723901" y="3354055"/>
          <a:ext cx="11085381" cy="3027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1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15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522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3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1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32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2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3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8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1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 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 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 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23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38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32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Shape 59"/>
          <p:cNvSpPr/>
          <p:nvPr/>
        </p:nvSpPr>
        <p:spPr>
          <a:xfrm>
            <a:off x="973172" y="1583012"/>
            <a:ext cx="9544190" cy="1628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>
            <a:lvl1pPr algn="just" defTabSz="15494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algn="l">
              <a:defRPr sz="1800"/>
            </a:pPr>
            <a:r>
              <a:rPr lang="en-US" sz="2667" b="1" dirty="0"/>
              <a:t>Payoff table, A</a:t>
            </a:r>
          </a:p>
          <a:p>
            <a:pPr algn="l">
              <a:defRPr sz="1800"/>
            </a:pPr>
            <a:r>
              <a:rPr lang="en-US" sz="1867" dirty="0"/>
              <a:t> </a:t>
            </a:r>
          </a:p>
          <a:p>
            <a:pPr marL="342900" indent="-342900" algn="l">
              <a:buFont typeface="Arial" charset="0"/>
              <a:buChar char="•"/>
              <a:defRPr sz="1800"/>
            </a:pPr>
            <a:r>
              <a:rPr lang="en-US" sz="1867" b="1" dirty="0" err="1"/>
              <a:t>k</a:t>
            </a:r>
            <a:r>
              <a:rPr lang="en-US" sz="1867" b="1" baseline="-25000" dirty="0" err="1"/>
              <a:t>T</a:t>
            </a:r>
            <a:r>
              <a:rPr lang="en-US" sz="1867" dirty="0"/>
              <a:t> – immune kill</a:t>
            </a:r>
          </a:p>
          <a:p>
            <a:pPr marL="342900" indent="-342900" algn="l">
              <a:buFont typeface="Arial" charset="0"/>
              <a:buChar char="•"/>
              <a:defRPr sz="1800"/>
            </a:pPr>
            <a:r>
              <a:rPr lang="en-US" sz="1867" b="1" dirty="0"/>
              <a:t>d</a:t>
            </a:r>
            <a:r>
              <a:rPr lang="en-US" sz="1867" b="1" baseline="-25000" dirty="0"/>
              <a:t>1</a:t>
            </a:r>
            <a:r>
              <a:rPr lang="en-US" sz="1867" dirty="0"/>
              <a:t> – kill rate due to drug 1</a:t>
            </a:r>
          </a:p>
          <a:p>
            <a:pPr marL="342900" indent="-342900" algn="l">
              <a:buFont typeface="Arial" charset="0"/>
              <a:buChar char="•"/>
              <a:defRPr sz="1800"/>
            </a:pPr>
            <a:r>
              <a:rPr lang="en-US" sz="1867" b="1" dirty="0"/>
              <a:t>d</a:t>
            </a:r>
            <a:r>
              <a:rPr lang="en-US" sz="1867" b="1" baseline="-25000" dirty="0"/>
              <a:t>2</a:t>
            </a:r>
            <a:r>
              <a:rPr lang="en-US" sz="1867" dirty="0"/>
              <a:t> – kill rate due to drug 2</a:t>
            </a:r>
          </a:p>
        </p:txBody>
      </p:sp>
    </p:spTree>
    <p:extLst>
      <p:ext uri="{BB962C8B-B14F-4D97-AF65-F5344CB8AC3E}">
        <p14:creationId xmlns:p14="http://schemas.microsoft.com/office/powerpoint/2010/main" val="1045645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https://encrypted-tbn3.gstatic.com/images?q=tbn:ANd9GcS4qUDmHEy2TH_HSFF2jWu7JM1p8jOXEZBxJp5PU8aCF5Vb13o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254" y="2442795"/>
            <a:ext cx="2692274" cy="336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 descr="http://4.bp.blogspot.com/_JUw2aRvPUwc/SnajMJ2vAVI/AAAAAAAABD4/6rFicn1-ONU/s400/John-Nash-Biograph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045" y="2470961"/>
            <a:ext cx="3679985" cy="3337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5291" y="568"/>
            <a:ext cx="12197291" cy="8311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-5291" y="802464"/>
            <a:ext cx="12197291" cy="47753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0000"/>
              </a:solidFill>
            </a:endParaRPr>
          </a:p>
        </p:txBody>
      </p:sp>
      <p:pic>
        <p:nvPicPr>
          <p:cNvPr id="8" name="Picture 7" descr="Macintosh HD:Users:westjb:Desktop:Moffitt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4" b="34796"/>
          <a:stretch/>
        </p:blipFill>
        <p:spPr bwMode="auto">
          <a:xfrm>
            <a:off x="9950115" y="119262"/>
            <a:ext cx="2123963" cy="56450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  <a:ext uri="{53640926-AAD7-44d8-BBD7-CCE9431645EC}">
              <a14:shadowObscured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/>
            </a:ext>
          </a:extLst>
        </p:spPr>
      </p:pic>
      <p:pic>
        <p:nvPicPr>
          <p:cNvPr id="9" name="Picture 8" descr="Macintosh HD:Users:westjb:Desktop:IMO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1"/>
            <a:ext cx="5369004" cy="8039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19" name="Subtitle 2"/>
          <p:cNvSpPr txBox="1">
            <a:spLocks/>
          </p:cNvSpPr>
          <p:nvPr/>
        </p:nvSpPr>
        <p:spPr>
          <a:xfrm>
            <a:off x="337679" y="1153853"/>
            <a:ext cx="9862123" cy="70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What is</a:t>
            </a:r>
            <a:r>
              <a:rPr lang="mr-IN" sz="2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…</a:t>
            </a:r>
            <a:r>
              <a:rPr lang="en-US" sz="2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 game theory?</a:t>
            </a:r>
          </a:p>
        </p:txBody>
      </p:sp>
      <p:pic>
        <p:nvPicPr>
          <p:cNvPr id="14" name="Picture 32" descr="http://books.google.com/books?id=Nag2IhmPS3gC&amp;pg=PP1&amp;img=1&amp;zoom=3&amp;hl=en&amp;sig=ACfU3U0qpg8GMlv26VFDGuY2Xu9PjYHbvw&amp;w=68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374" y="2470961"/>
            <a:ext cx="2036856" cy="334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Subtitle 2"/>
          <p:cNvSpPr txBox="1">
            <a:spLocks/>
          </p:cNvSpPr>
          <p:nvPr/>
        </p:nvSpPr>
        <p:spPr>
          <a:xfrm>
            <a:off x="8394030" y="6045656"/>
            <a:ext cx="3611544" cy="70322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John Maynard Smith (1920 </a:t>
            </a:r>
            <a:r>
              <a:rPr lang="mr-IN" sz="2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–</a:t>
            </a:r>
            <a:r>
              <a:rPr lang="en-US" sz="2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 2004)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George Price (1922 </a:t>
            </a:r>
            <a:r>
              <a:rPr lang="mr-IN" sz="2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–</a:t>
            </a:r>
            <a:r>
              <a:rPr lang="en-US" sz="2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 1975)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8394030" y="1767734"/>
            <a:ext cx="3611544" cy="7032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Evolutionary 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Game Theory</a:t>
            </a: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4782486" y="6045656"/>
            <a:ext cx="3611544" cy="70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7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John Nash (1928 </a:t>
            </a:r>
            <a:r>
              <a:rPr lang="mr-IN" sz="17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–</a:t>
            </a:r>
            <a:r>
              <a:rPr lang="en-US" sz="17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 2015)</a:t>
            </a: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4782486" y="1767734"/>
            <a:ext cx="3611544" cy="70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Nash strategies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754311" y="6045656"/>
            <a:ext cx="3611544" cy="70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7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John von Neumann (1903</a:t>
            </a:r>
            <a:r>
              <a:rPr lang="mr-IN" sz="17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–</a:t>
            </a:r>
            <a:r>
              <a:rPr lang="en-US" sz="17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 1957)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754311" y="1767734"/>
            <a:ext cx="3611544" cy="70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Minimax strategies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77686" y="3084842"/>
            <a:ext cx="10395857" cy="1747157"/>
          </a:xfrm>
          <a:prstGeom prst="roundRect">
            <a:avLst>
              <a:gd name="adj" fmla="val 24144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venir Next" charset="0"/>
                <a:ea typeface="Avenir Next" charset="0"/>
                <a:cs typeface="Avenir Next" charset="0"/>
              </a:rPr>
              <a:t>strategic decision making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Avenir Next" charset="0"/>
                <a:ea typeface="Avenir Next" charset="0"/>
                <a:cs typeface="Avenir Next" charset="0"/>
              </a:rPr>
              <a:t>solving conflicts between rational decision makers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Avenir Next" charset="0"/>
                <a:ea typeface="Avenir Next" charset="0"/>
                <a:cs typeface="Avenir Next" charset="0"/>
              </a:rPr>
              <a:t>my strategy depends on the strategies of others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  <a:latin typeface="Avenir Next" charset="0"/>
                <a:ea typeface="Avenir Next" charset="0"/>
                <a:cs typeface="Avenir Next" charset="0"/>
              </a:rPr>
              <a:t>Who are the players? What are the strategies?</a:t>
            </a:r>
          </a:p>
        </p:txBody>
      </p:sp>
    </p:spTree>
    <p:extLst>
      <p:ext uri="{BB962C8B-B14F-4D97-AF65-F5344CB8AC3E}">
        <p14:creationId xmlns:p14="http://schemas.microsoft.com/office/powerpoint/2010/main" val="16523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22" grpId="0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51072" y="24869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rgbClr val="0070C0"/>
                </a:solidFill>
                <a:latin typeface="Avenir Next Bold"/>
                <a:cs typeface="Avenir Next Bold"/>
              </a:rPr>
              <a:t>Modeling trade-offs in treatment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Endocrine therapy in ER+ breast cancer patients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723901" y="3354055"/>
          <a:ext cx="11085381" cy="3027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1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15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522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3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1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32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2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3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8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1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 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 </a:t>
                      </a:r>
                      <a:r>
                        <a:rPr lang="en-US" sz="2400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c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 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 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23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c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38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32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 </a:t>
                      </a:r>
                      <a:r>
                        <a:rPr lang="mr-IN" sz="2400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 </a:t>
                      </a:r>
                      <a:r>
                        <a:rPr lang="mr-IN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 </a:t>
                      </a:r>
                      <a:r>
                        <a:rPr lang="mr-IN" sz="2400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 </a:t>
                      </a:r>
                      <a:r>
                        <a:rPr lang="mr-IN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 </a:t>
                      </a:r>
                      <a:r>
                        <a:rPr lang="mr-IN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Shape 59"/>
          <p:cNvSpPr/>
          <p:nvPr/>
        </p:nvSpPr>
        <p:spPr>
          <a:xfrm>
            <a:off x="973172" y="1583012"/>
            <a:ext cx="9544190" cy="1628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>
            <a:lvl1pPr algn="just" defTabSz="15494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algn="l">
              <a:defRPr sz="1800"/>
            </a:pPr>
            <a:r>
              <a:rPr lang="en-US" sz="2667" b="1" dirty="0"/>
              <a:t>Payoff table, A</a:t>
            </a:r>
          </a:p>
          <a:p>
            <a:pPr algn="l">
              <a:defRPr sz="1800"/>
            </a:pPr>
            <a:r>
              <a:rPr lang="en-US" sz="1867" dirty="0"/>
              <a:t> </a:t>
            </a:r>
          </a:p>
          <a:p>
            <a:pPr marL="342900" indent="-342900" algn="l">
              <a:buFont typeface="Arial" charset="0"/>
              <a:buChar char="•"/>
              <a:defRPr sz="1800"/>
            </a:pPr>
            <a:r>
              <a:rPr lang="en-US" sz="1867" b="1" dirty="0" err="1"/>
              <a:t>k</a:t>
            </a:r>
            <a:r>
              <a:rPr lang="en-US" sz="1867" b="1" baseline="-25000" dirty="0" err="1"/>
              <a:t>T</a:t>
            </a:r>
            <a:r>
              <a:rPr lang="en-US" sz="1867" dirty="0"/>
              <a:t> – immune kill</a:t>
            </a:r>
          </a:p>
          <a:p>
            <a:pPr marL="342900" indent="-342900" algn="l">
              <a:buFont typeface="Arial" charset="0"/>
              <a:buChar char="•"/>
              <a:defRPr sz="1800"/>
            </a:pPr>
            <a:r>
              <a:rPr lang="en-US" sz="1867" b="1" dirty="0"/>
              <a:t>d</a:t>
            </a:r>
            <a:r>
              <a:rPr lang="en-US" sz="1867" b="1" baseline="-25000" dirty="0"/>
              <a:t>1</a:t>
            </a:r>
            <a:r>
              <a:rPr lang="en-US" sz="1867" dirty="0"/>
              <a:t> – kill rate due to drug 1</a:t>
            </a:r>
          </a:p>
          <a:p>
            <a:pPr marL="342900" indent="-342900" algn="l">
              <a:buFont typeface="Arial" charset="0"/>
              <a:buChar char="•"/>
              <a:defRPr sz="1800"/>
            </a:pPr>
            <a:r>
              <a:rPr lang="en-US" sz="1867" b="1" dirty="0"/>
              <a:t>d</a:t>
            </a:r>
            <a:r>
              <a:rPr lang="en-US" sz="1867" b="1" baseline="-25000" dirty="0"/>
              <a:t>2</a:t>
            </a:r>
            <a:r>
              <a:rPr lang="en-US" sz="1867" dirty="0"/>
              <a:t> – kill rate due to drug 2</a:t>
            </a:r>
          </a:p>
        </p:txBody>
      </p:sp>
      <p:sp>
        <p:nvSpPr>
          <p:cNvPr id="7" name="Rectangle 6"/>
          <p:cNvSpPr/>
          <p:nvPr/>
        </p:nvSpPr>
        <p:spPr>
          <a:xfrm>
            <a:off x="5984757" y="2272847"/>
            <a:ext cx="5824525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>
              <a:buFont typeface="Arial" charset="0"/>
              <a:buChar char="•"/>
              <a:defRPr sz="1800"/>
            </a:pPr>
            <a:r>
              <a:rPr lang="en-US" sz="1867" b="1" dirty="0"/>
              <a:t>c</a:t>
            </a:r>
            <a:r>
              <a:rPr lang="en-US" sz="1867" b="1" baseline="-25000" dirty="0"/>
              <a:t>1</a:t>
            </a:r>
            <a:r>
              <a:rPr lang="en-US" sz="1867" dirty="0"/>
              <a:t> – cost to developing drug resistant R1</a:t>
            </a:r>
          </a:p>
          <a:p>
            <a:pPr marL="342900" lvl="0" indent="-342900" algn="l">
              <a:buFont typeface="Arial" charset="0"/>
              <a:buChar char="•"/>
              <a:defRPr sz="1800"/>
            </a:pPr>
            <a:r>
              <a:rPr lang="en-US" sz="1867" b="1" dirty="0"/>
              <a:t>c</a:t>
            </a:r>
            <a:r>
              <a:rPr lang="en-US" sz="1867" b="1" baseline="-25000" dirty="0"/>
              <a:t>2</a:t>
            </a:r>
            <a:r>
              <a:rPr lang="en-US" sz="1867" dirty="0"/>
              <a:t> – cost to developing immune resistant R2</a:t>
            </a:r>
          </a:p>
        </p:txBody>
      </p:sp>
    </p:spTree>
    <p:extLst>
      <p:ext uri="{BB962C8B-B14F-4D97-AF65-F5344CB8AC3E}">
        <p14:creationId xmlns:p14="http://schemas.microsoft.com/office/powerpoint/2010/main" val="1436600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51072" y="24869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rgbClr val="0070C0"/>
                </a:solidFill>
                <a:latin typeface="Avenir Next Bold"/>
                <a:cs typeface="Avenir Next Bold"/>
              </a:rPr>
              <a:t>Modeling trade-offs in treatment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Endocrine therapy in ER+ breast cancer patients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723901" y="3354055"/>
          <a:ext cx="11085381" cy="3027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1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15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522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3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1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32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2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73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8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R1- R2+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1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 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c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 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c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 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c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 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c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23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c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c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c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baseline="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c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738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R1+ R2+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32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 </a:t>
                      </a:r>
                      <a:r>
                        <a:rPr lang="mr-IN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–</a:t>
                      </a:r>
                      <a:r>
                        <a:rPr lang="en-US" sz="24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r>
                        <a:rPr lang="en-US" sz="2400" baseline="-25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Shape 59"/>
          <p:cNvSpPr/>
          <p:nvPr/>
        </p:nvSpPr>
        <p:spPr>
          <a:xfrm>
            <a:off x="973172" y="1583012"/>
            <a:ext cx="9544190" cy="1628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>
            <a:lvl1pPr algn="just" defTabSz="15494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algn="l">
              <a:defRPr sz="1800"/>
            </a:pPr>
            <a:r>
              <a:rPr lang="en-US" sz="2667" b="1" dirty="0"/>
              <a:t>Payoff table, A</a:t>
            </a:r>
          </a:p>
          <a:p>
            <a:pPr algn="l">
              <a:defRPr sz="1800"/>
            </a:pPr>
            <a:r>
              <a:rPr lang="en-US" sz="1867" dirty="0"/>
              <a:t> </a:t>
            </a:r>
          </a:p>
          <a:p>
            <a:pPr marL="342900" indent="-342900" algn="l">
              <a:buFont typeface="Arial" charset="0"/>
              <a:buChar char="•"/>
              <a:defRPr sz="1800"/>
            </a:pPr>
            <a:r>
              <a:rPr lang="en-US" sz="1867" b="1" dirty="0" err="1"/>
              <a:t>k</a:t>
            </a:r>
            <a:r>
              <a:rPr lang="en-US" sz="1867" b="1" baseline="-25000" dirty="0" err="1"/>
              <a:t>T</a:t>
            </a:r>
            <a:r>
              <a:rPr lang="en-US" sz="1867" dirty="0"/>
              <a:t> – immune kill</a:t>
            </a:r>
          </a:p>
          <a:p>
            <a:pPr marL="342900" indent="-342900" algn="l">
              <a:buFont typeface="Arial" charset="0"/>
              <a:buChar char="•"/>
              <a:defRPr sz="1800"/>
            </a:pPr>
            <a:r>
              <a:rPr lang="en-US" sz="1867" b="1" dirty="0"/>
              <a:t>d</a:t>
            </a:r>
            <a:r>
              <a:rPr lang="en-US" sz="1867" b="1" baseline="-25000" dirty="0"/>
              <a:t>1</a:t>
            </a:r>
            <a:r>
              <a:rPr lang="en-US" sz="1867" dirty="0"/>
              <a:t> – kill rate due to drug 1</a:t>
            </a:r>
          </a:p>
          <a:p>
            <a:pPr marL="342900" indent="-342900" algn="l">
              <a:buFont typeface="Arial" charset="0"/>
              <a:buChar char="•"/>
              <a:defRPr sz="1800"/>
            </a:pPr>
            <a:r>
              <a:rPr lang="en-US" sz="1867" b="1" dirty="0"/>
              <a:t>d</a:t>
            </a:r>
            <a:r>
              <a:rPr lang="en-US" sz="1867" b="1" baseline="-25000" dirty="0"/>
              <a:t>2</a:t>
            </a:r>
            <a:r>
              <a:rPr lang="en-US" sz="1867" dirty="0"/>
              <a:t> – kill rate due to drug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984757" y="2272847"/>
            <a:ext cx="5824525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>
              <a:buFont typeface="Arial" charset="0"/>
              <a:buChar char="•"/>
              <a:defRPr sz="1800"/>
            </a:pPr>
            <a:r>
              <a:rPr lang="en-US" sz="1867" b="1" dirty="0"/>
              <a:t>c</a:t>
            </a:r>
            <a:r>
              <a:rPr lang="en-US" sz="1867" b="1" baseline="-25000" dirty="0"/>
              <a:t>1</a:t>
            </a:r>
            <a:r>
              <a:rPr lang="en-US" sz="1867" dirty="0"/>
              <a:t> – cost to developing drug resistant R1</a:t>
            </a:r>
          </a:p>
          <a:p>
            <a:pPr marL="342900" lvl="0" indent="-342900" algn="l">
              <a:buFont typeface="Arial" charset="0"/>
              <a:buChar char="•"/>
              <a:defRPr sz="1800"/>
            </a:pPr>
            <a:r>
              <a:rPr lang="en-US" sz="1867" b="1" dirty="0"/>
              <a:t>c</a:t>
            </a:r>
            <a:r>
              <a:rPr lang="en-US" sz="1867" b="1" baseline="-25000" dirty="0"/>
              <a:t>2</a:t>
            </a:r>
            <a:r>
              <a:rPr lang="en-US" sz="1867" dirty="0"/>
              <a:t> – cost to developing immune resistant R2</a:t>
            </a:r>
          </a:p>
          <a:p>
            <a:pPr marL="342900" lvl="0" indent="-342900" algn="l">
              <a:buFont typeface="Arial" charset="0"/>
              <a:buChar char="•"/>
              <a:defRPr sz="1800"/>
            </a:pPr>
            <a:r>
              <a:rPr lang="en-US" sz="1867" b="1" dirty="0"/>
              <a:t>b</a:t>
            </a:r>
            <a:r>
              <a:rPr lang="en-US" sz="1867" b="1" baseline="-25000" dirty="0"/>
              <a:t>2</a:t>
            </a:r>
            <a:r>
              <a:rPr lang="en-US" sz="1867" dirty="0"/>
              <a:t> – cheater benefit;  near a immune resistant 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21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51072" y="24869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  <a:t>Finding evolutionarily stable states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4316"/>
            <a:ext cx="3147563" cy="31475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744" y="3724316"/>
            <a:ext cx="3147563" cy="3147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88" y="3739540"/>
            <a:ext cx="3147563" cy="3147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233" y="3724316"/>
            <a:ext cx="3147563" cy="3147563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413925" y="3012246"/>
            <a:ext cx="2217968" cy="598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No treatment</a:t>
            </a:r>
            <a:br>
              <a:rPr lang="en-US" sz="1800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en-US" sz="1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d</a:t>
            </a:r>
            <a:r>
              <a:rPr lang="en-US" sz="1400" baseline="-250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1</a:t>
            </a:r>
            <a:r>
              <a:rPr lang="en-US" sz="1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=d</a:t>
            </a:r>
            <a:r>
              <a:rPr lang="en-US" sz="1400" baseline="-250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2</a:t>
            </a:r>
            <a:r>
              <a:rPr lang="en-US" sz="1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=0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636010" y="3014515"/>
            <a:ext cx="2573842" cy="598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Aromatase inhibitor</a:t>
            </a:r>
            <a:br>
              <a:rPr lang="en-US" sz="1800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en-US" sz="1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d</a:t>
            </a:r>
            <a:r>
              <a:rPr lang="en-US" sz="1400" baseline="-250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2</a:t>
            </a:r>
            <a:r>
              <a:rPr lang="en-US" sz="1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=0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6846920" y="3012246"/>
            <a:ext cx="2217968" cy="598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anti-PDL1</a:t>
            </a:r>
            <a:br>
              <a:rPr lang="en-US" sz="1800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en-US" sz="1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d</a:t>
            </a:r>
            <a:r>
              <a:rPr lang="en-US" sz="1400" baseline="-250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1</a:t>
            </a:r>
            <a:r>
              <a:rPr lang="en-US" sz="1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=0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9795355" y="3012246"/>
            <a:ext cx="2217968" cy="598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Both therapies</a:t>
            </a:r>
            <a:br>
              <a:rPr lang="en-US" sz="1800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en-US" sz="1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709092"/>
            <a:ext cx="12275796" cy="1654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413925" y="805013"/>
            <a:ext cx="2890629" cy="598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Replicator dynamics</a:t>
            </a:r>
            <a:br>
              <a:rPr lang="en-US" sz="1800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en-US" sz="1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Competing phenotypes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413925" y="1797664"/>
            <a:ext cx="2890629" cy="598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Population dynamics</a:t>
            </a:r>
            <a:br>
              <a:rPr lang="en-US" sz="1800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en-US" sz="1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Fitness as per capita growth rate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5" y="1316541"/>
            <a:ext cx="2174306" cy="4811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78" y="2330411"/>
            <a:ext cx="2986120" cy="4679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5" y="2344873"/>
            <a:ext cx="1939702" cy="416866"/>
          </a:xfrm>
          <a:prstGeom prst="rect">
            <a:avLst/>
          </a:prstGeom>
        </p:spPr>
      </p:pic>
      <p:sp>
        <p:nvSpPr>
          <p:cNvPr id="23" name="Subtitle 2"/>
          <p:cNvSpPr txBox="1">
            <a:spLocks/>
          </p:cNvSpPr>
          <p:nvPr/>
        </p:nvSpPr>
        <p:spPr>
          <a:xfrm>
            <a:off x="152115" y="4150932"/>
            <a:ext cx="2890629" cy="598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D00000"/>
                </a:solidFill>
                <a:latin typeface="Avenir Next" charset="0"/>
                <a:ea typeface="Avenir Next" charset="0"/>
                <a:cs typeface="Avenir Next" charset="0"/>
              </a:rPr>
              <a:t>CCR7- PDL1+ wins!</a:t>
            </a:r>
            <a:br>
              <a:rPr lang="en-US" sz="1800" b="1" dirty="0">
                <a:solidFill>
                  <a:srgbClr val="D00000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en-US" sz="1400" dirty="0">
                <a:solidFill>
                  <a:srgbClr val="D00000"/>
                </a:solidFill>
                <a:latin typeface="Avenir Next" charset="0"/>
                <a:ea typeface="Avenir Next" charset="0"/>
                <a:cs typeface="Avenir Next" charset="0"/>
              </a:rPr>
              <a:t>if </a:t>
            </a:r>
            <a:r>
              <a:rPr lang="en-US" sz="1400" dirty="0" err="1">
                <a:solidFill>
                  <a:srgbClr val="D00000"/>
                </a:solidFill>
                <a:latin typeface="Avenir Next" charset="0"/>
                <a:ea typeface="Avenir Next" charset="0"/>
                <a:cs typeface="Avenir Next" charset="0"/>
              </a:rPr>
              <a:t>k</a:t>
            </a:r>
            <a:r>
              <a:rPr lang="en-US" sz="1400" baseline="-25000" dirty="0" err="1">
                <a:solidFill>
                  <a:srgbClr val="D00000"/>
                </a:solidFill>
                <a:latin typeface="Avenir Next" charset="0"/>
                <a:ea typeface="Avenir Next" charset="0"/>
                <a:cs typeface="Avenir Next" charset="0"/>
              </a:rPr>
              <a:t>T</a:t>
            </a:r>
            <a:r>
              <a:rPr lang="en-US" sz="1400" dirty="0">
                <a:solidFill>
                  <a:srgbClr val="D00000"/>
                </a:solidFill>
                <a:latin typeface="Avenir Next" charset="0"/>
                <a:ea typeface="Avenir Next" charset="0"/>
                <a:cs typeface="Avenir Next" charset="0"/>
              </a:rPr>
              <a:t> &gt; c</a:t>
            </a:r>
            <a:r>
              <a:rPr lang="en-US" sz="1400" baseline="-25000" dirty="0">
                <a:solidFill>
                  <a:srgbClr val="D00000"/>
                </a:solidFill>
                <a:latin typeface="Avenir Next" charset="0"/>
                <a:ea typeface="Avenir Next" charset="0"/>
                <a:cs typeface="Avenir Next" charset="0"/>
              </a:rPr>
              <a:t>2</a:t>
            </a:r>
            <a:endParaRPr lang="en-US" sz="1400" dirty="0">
              <a:solidFill>
                <a:srgbClr val="D00000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3375736" y="4156701"/>
            <a:ext cx="2890629" cy="598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7030A0"/>
                </a:solidFill>
                <a:latin typeface="Avenir Next" charset="0"/>
                <a:ea typeface="Avenir Next" charset="0"/>
                <a:cs typeface="Avenir Next" charset="0"/>
              </a:rPr>
              <a:t>CCR7+ PDL1+ wins!</a:t>
            </a:r>
            <a:br>
              <a:rPr lang="en-US" sz="1800" b="1" dirty="0">
                <a:solidFill>
                  <a:srgbClr val="7030A0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en-US" sz="1400" dirty="0">
                <a:solidFill>
                  <a:srgbClr val="7030A0"/>
                </a:solidFill>
                <a:latin typeface="Avenir Next" charset="0"/>
                <a:ea typeface="Avenir Next" charset="0"/>
                <a:cs typeface="Avenir Next" charset="0"/>
              </a:rPr>
              <a:t>if d</a:t>
            </a:r>
            <a:r>
              <a:rPr lang="en-US" sz="1400" baseline="-25000" dirty="0">
                <a:solidFill>
                  <a:srgbClr val="7030A0"/>
                </a:solidFill>
                <a:latin typeface="Avenir Next" charset="0"/>
                <a:ea typeface="Avenir Next" charset="0"/>
                <a:cs typeface="Avenir Next" charset="0"/>
              </a:rPr>
              <a:t>1</a:t>
            </a:r>
            <a:r>
              <a:rPr lang="en-US" sz="1400" dirty="0">
                <a:solidFill>
                  <a:srgbClr val="7030A0"/>
                </a:solidFill>
                <a:latin typeface="Avenir Next" charset="0"/>
                <a:ea typeface="Avenir Next" charset="0"/>
                <a:cs typeface="Avenir Next" charset="0"/>
              </a:rPr>
              <a:t> &gt; c</a:t>
            </a:r>
            <a:r>
              <a:rPr lang="en-US" sz="1400" baseline="-25000" dirty="0">
                <a:solidFill>
                  <a:srgbClr val="7030A0"/>
                </a:solidFill>
                <a:latin typeface="Avenir Next" charset="0"/>
                <a:ea typeface="Avenir Next" charset="0"/>
                <a:cs typeface="Avenir Next" charset="0"/>
              </a:rPr>
              <a:t>1</a:t>
            </a:r>
            <a:endParaRPr lang="en-US" sz="1400" dirty="0">
              <a:solidFill>
                <a:srgbClr val="7030A0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6407968" y="4150932"/>
            <a:ext cx="2890629" cy="598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3572CB"/>
                </a:solidFill>
                <a:latin typeface="Avenir Next" charset="0"/>
                <a:ea typeface="Avenir Next" charset="0"/>
                <a:cs typeface="Avenir Next" charset="0"/>
              </a:rPr>
              <a:t>CCR7- PDL1- wins!</a:t>
            </a:r>
            <a:br>
              <a:rPr lang="en-US" sz="1800" b="1" dirty="0">
                <a:solidFill>
                  <a:srgbClr val="3572CB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en-US" sz="1400" dirty="0">
                <a:solidFill>
                  <a:srgbClr val="3572CB"/>
                </a:solidFill>
                <a:latin typeface="Avenir Next" charset="0"/>
                <a:ea typeface="Avenir Next" charset="0"/>
                <a:cs typeface="Avenir Next" charset="0"/>
              </a:rPr>
              <a:t>if </a:t>
            </a:r>
            <a:r>
              <a:rPr lang="en-US" sz="1400" dirty="0" err="1">
                <a:solidFill>
                  <a:srgbClr val="3572CB"/>
                </a:solidFill>
                <a:latin typeface="Avenir Next" charset="0"/>
                <a:ea typeface="Avenir Next" charset="0"/>
                <a:cs typeface="Avenir Next" charset="0"/>
              </a:rPr>
              <a:t>k</a:t>
            </a:r>
            <a:r>
              <a:rPr lang="en-US" sz="1400" baseline="-25000" dirty="0" err="1">
                <a:solidFill>
                  <a:srgbClr val="3572CB"/>
                </a:solidFill>
                <a:latin typeface="Avenir Next" charset="0"/>
                <a:ea typeface="Avenir Next" charset="0"/>
                <a:cs typeface="Avenir Next" charset="0"/>
              </a:rPr>
              <a:t>T</a:t>
            </a:r>
            <a:r>
              <a:rPr lang="en-US" sz="1400" dirty="0">
                <a:solidFill>
                  <a:srgbClr val="3572CB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mr-IN" sz="1400" dirty="0">
                <a:solidFill>
                  <a:srgbClr val="3572CB"/>
                </a:solidFill>
                <a:latin typeface="Avenir Next" charset="0"/>
                <a:ea typeface="Avenir Next" charset="0"/>
                <a:cs typeface="Avenir Next" charset="0"/>
              </a:rPr>
              <a:t>–</a:t>
            </a:r>
            <a:r>
              <a:rPr lang="en-US" sz="1400" dirty="0">
                <a:solidFill>
                  <a:srgbClr val="3572CB"/>
                </a:solidFill>
                <a:latin typeface="Avenir Next" charset="0"/>
                <a:ea typeface="Avenir Next" charset="0"/>
                <a:cs typeface="Avenir Next" charset="0"/>
              </a:rPr>
              <a:t> d</a:t>
            </a:r>
            <a:r>
              <a:rPr lang="en-US" sz="1400" baseline="-25000" dirty="0">
                <a:solidFill>
                  <a:srgbClr val="3572CB"/>
                </a:solidFill>
                <a:latin typeface="Avenir Next" charset="0"/>
                <a:ea typeface="Avenir Next" charset="0"/>
                <a:cs typeface="Avenir Next" charset="0"/>
              </a:rPr>
              <a:t>2</a:t>
            </a:r>
            <a:r>
              <a:rPr lang="en-US" sz="1400" dirty="0">
                <a:solidFill>
                  <a:srgbClr val="3572CB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1400" dirty="0" err="1">
                <a:solidFill>
                  <a:srgbClr val="3572CB"/>
                </a:solidFill>
                <a:latin typeface="Avenir Next" charset="0"/>
                <a:ea typeface="Avenir Next" charset="0"/>
                <a:cs typeface="Avenir Next" charset="0"/>
              </a:rPr>
              <a:t>k</a:t>
            </a:r>
            <a:r>
              <a:rPr lang="en-US" sz="1400" baseline="-25000" dirty="0" err="1">
                <a:solidFill>
                  <a:srgbClr val="3572CB"/>
                </a:solidFill>
                <a:latin typeface="Avenir Next" charset="0"/>
                <a:ea typeface="Avenir Next" charset="0"/>
                <a:cs typeface="Avenir Next" charset="0"/>
              </a:rPr>
              <a:t>T</a:t>
            </a:r>
            <a:r>
              <a:rPr lang="en-US" sz="1400" dirty="0">
                <a:solidFill>
                  <a:srgbClr val="3572CB"/>
                </a:solidFill>
                <a:latin typeface="Avenir Next" charset="0"/>
                <a:ea typeface="Avenir Next" charset="0"/>
                <a:cs typeface="Avenir Next" charset="0"/>
              </a:rPr>
              <a:t> &lt; c</a:t>
            </a:r>
            <a:r>
              <a:rPr lang="en-US" sz="1400" baseline="-25000" dirty="0">
                <a:solidFill>
                  <a:srgbClr val="3572CB"/>
                </a:solidFill>
                <a:latin typeface="Avenir Next" charset="0"/>
                <a:ea typeface="Avenir Next" charset="0"/>
                <a:cs typeface="Avenir Next" charset="0"/>
              </a:rPr>
              <a:t>2</a:t>
            </a:r>
            <a:endParaRPr lang="en-US" sz="1400" dirty="0">
              <a:solidFill>
                <a:srgbClr val="3572CB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9248814" y="4158544"/>
            <a:ext cx="2890629" cy="598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FFBF00"/>
                </a:solidFill>
                <a:latin typeface="Avenir Next" charset="0"/>
                <a:ea typeface="Avenir Next" charset="0"/>
                <a:cs typeface="Avenir Next" charset="0"/>
              </a:rPr>
              <a:t>CCR7+ PDL1- wins!</a:t>
            </a:r>
            <a:br>
              <a:rPr lang="en-US" sz="1800" b="1" dirty="0">
                <a:solidFill>
                  <a:srgbClr val="FFBF00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en-US" sz="1400" dirty="0">
                <a:solidFill>
                  <a:srgbClr val="FFBF00"/>
                </a:solidFill>
                <a:latin typeface="Avenir Next" charset="0"/>
                <a:ea typeface="Avenir Next" charset="0"/>
                <a:cs typeface="Avenir Next" charset="0"/>
              </a:rPr>
              <a:t>if </a:t>
            </a:r>
            <a:r>
              <a:rPr lang="en-US" sz="1400" dirty="0" err="1">
                <a:solidFill>
                  <a:srgbClr val="FFBF00"/>
                </a:solidFill>
                <a:latin typeface="Avenir Next" charset="0"/>
                <a:ea typeface="Avenir Next" charset="0"/>
                <a:cs typeface="Avenir Next" charset="0"/>
              </a:rPr>
              <a:t>k</a:t>
            </a:r>
            <a:r>
              <a:rPr lang="en-US" sz="1400" baseline="-25000" dirty="0" err="1">
                <a:solidFill>
                  <a:srgbClr val="FFBF00"/>
                </a:solidFill>
                <a:latin typeface="Avenir Next" charset="0"/>
                <a:ea typeface="Avenir Next" charset="0"/>
                <a:cs typeface="Avenir Next" charset="0"/>
              </a:rPr>
              <a:t>T</a:t>
            </a:r>
            <a:r>
              <a:rPr lang="en-US" sz="1400" dirty="0">
                <a:solidFill>
                  <a:srgbClr val="FFBF00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mr-IN" sz="1400" dirty="0">
                <a:solidFill>
                  <a:srgbClr val="FFBF00"/>
                </a:solidFill>
                <a:latin typeface="Avenir Next" charset="0"/>
                <a:ea typeface="Avenir Next" charset="0"/>
                <a:cs typeface="Avenir Next" charset="0"/>
              </a:rPr>
              <a:t>–</a:t>
            </a:r>
            <a:r>
              <a:rPr lang="en-US" sz="1400" dirty="0">
                <a:solidFill>
                  <a:srgbClr val="FFBF00"/>
                </a:solidFill>
                <a:latin typeface="Avenir Next" charset="0"/>
                <a:ea typeface="Avenir Next" charset="0"/>
                <a:cs typeface="Avenir Next" charset="0"/>
              </a:rPr>
              <a:t> d</a:t>
            </a:r>
            <a:r>
              <a:rPr lang="en-US" sz="1400" baseline="-25000" dirty="0">
                <a:solidFill>
                  <a:srgbClr val="FFBF00"/>
                </a:solidFill>
                <a:latin typeface="Avenir Next" charset="0"/>
                <a:ea typeface="Avenir Next" charset="0"/>
                <a:cs typeface="Avenir Next" charset="0"/>
              </a:rPr>
              <a:t>2</a:t>
            </a:r>
            <a:r>
              <a:rPr lang="en-US" sz="1400" dirty="0">
                <a:solidFill>
                  <a:srgbClr val="FFBF00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1400" dirty="0" err="1">
                <a:solidFill>
                  <a:srgbClr val="FFBF00"/>
                </a:solidFill>
                <a:latin typeface="Avenir Next" charset="0"/>
                <a:ea typeface="Avenir Next" charset="0"/>
                <a:cs typeface="Avenir Next" charset="0"/>
              </a:rPr>
              <a:t>k</a:t>
            </a:r>
            <a:r>
              <a:rPr lang="en-US" sz="1400" baseline="-25000" dirty="0" err="1">
                <a:solidFill>
                  <a:srgbClr val="FFBF00"/>
                </a:solidFill>
                <a:latin typeface="Avenir Next" charset="0"/>
                <a:ea typeface="Avenir Next" charset="0"/>
                <a:cs typeface="Avenir Next" charset="0"/>
              </a:rPr>
              <a:t>T</a:t>
            </a:r>
            <a:r>
              <a:rPr lang="en-US" sz="1400" dirty="0">
                <a:solidFill>
                  <a:srgbClr val="FFBF00"/>
                </a:solidFill>
                <a:latin typeface="Avenir Next" charset="0"/>
                <a:ea typeface="Avenir Next" charset="0"/>
                <a:cs typeface="Avenir Next" charset="0"/>
              </a:rPr>
              <a:t> &lt; c</a:t>
            </a:r>
            <a:r>
              <a:rPr lang="en-US" sz="1400" baseline="-25000" dirty="0">
                <a:solidFill>
                  <a:srgbClr val="FFBF00"/>
                </a:solidFill>
                <a:latin typeface="Avenir Next" charset="0"/>
                <a:ea typeface="Avenir Next" charset="0"/>
                <a:cs typeface="Avenir Next" charset="0"/>
              </a:rPr>
              <a:t>2</a:t>
            </a:r>
            <a:endParaRPr lang="en-US" sz="1400" dirty="0">
              <a:solidFill>
                <a:srgbClr val="FFBF00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84" y="963785"/>
            <a:ext cx="5789739" cy="162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7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7" grpId="0" animBg="1"/>
      <p:bldP spid="17" grpId="0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78" y="3008755"/>
            <a:ext cx="3676742" cy="36767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668" y="2754085"/>
            <a:ext cx="4262233" cy="4262233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7454743" y="2661383"/>
            <a:ext cx="4035008" cy="3879043"/>
            <a:chOff x="-106020" y="644270"/>
            <a:chExt cx="4035008" cy="3879043"/>
          </a:xfrm>
        </p:grpSpPr>
        <p:sp>
          <p:nvSpPr>
            <p:cNvPr id="29" name="TextBox 28"/>
            <p:cNvSpPr txBox="1"/>
            <p:nvPr/>
          </p:nvSpPr>
          <p:spPr>
            <a:xfrm>
              <a:off x="449209" y="644270"/>
              <a:ext cx="2064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charset="0"/>
                  <a:ea typeface="Times New Roman" charset="0"/>
                  <a:cs typeface="Times New Roman" charset="0"/>
                </a:rPr>
                <a:t>R1 </a:t>
              </a:r>
              <a:r>
                <a:rPr lang="mr-IN" b="1" dirty="0">
                  <a:latin typeface="Times New Roman" charset="0"/>
                  <a:ea typeface="Times New Roman" charset="0"/>
                  <a:cs typeface="Times New Roman" charset="0"/>
                </a:rPr>
                <a:t>–</a:t>
              </a:r>
              <a:r>
                <a:rPr lang="en-US" b="1" dirty="0">
                  <a:latin typeface="Times New Roman" charset="0"/>
                  <a:ea typeface="Times New Roman" charset="0"/>
                  <a:cs typeface="Times New Roman" charset="0"/>
                </a:rPr>
                <a:t>                 </a:t>
              </a:r>
              <a:r>
                <a:rPr lang="en-US" dirty="0">
                  <a:latin typeface="Times New Roman" charset="0"/>
                  <a:ea typeface="Times New Roman" charset="0"/>
                  <a:cs typeface="Times New Roman" charset="0"/>
                </a:rPr>
                <a:t>R1+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1242389" y="2511608"/>
              <a:ext cx="26420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charset="0"/>
                  <a:ea typeface="Times New Roman" charset="0"/>
                  <a:cs typeface="Times New Roman" charset="0"/>
                </a:rPr>
                <a:t>R2+                            R2</a:t>
              </a:r>
              <a:r>
                <a:rPr lang="mr-IN" b="1" dirty="0">
                  <a:latin typeface="Times New Roman" charset="0"/>
                  <a:ea typeface="Times New Roman" charset="0"/>
                  <a:cs typeface="Times New Roman" charset="0"/>
                </a:rPr>
                <a:t> –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319308" y="1149495"/>
              <a:ext cx="36096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330429" y="1136713"/>
              <a:ext cx="0" cy="3386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 txBox="1">
            <a:spLocks/>
          </p:cNvSpPr>
          <p:nvPr/>
        </p:nvSpPr>
        <p:spPr>
          <a:xfrm>
            <a:off x="141840" y="-17622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  <a:t>Modeling the trade off between </a:t>
            </a:r>
            <a:b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</a:br>
            <a:r>
              <a:rPr lang="en-US" sz="2800" dirty="0">
                <a:solidFill>
                  <a:srgbClr val="92D050"/>
                </a:solidFill>
                <a:latin typeface="Avenir Next Bold"/>
                <a:cs typeface="Avenir Next Bold"/>
              </a:rPr>
              <a:t>population dynamics and evolutionary dynamics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 </a:t>
            </a: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413925" y="965433"/>
            <a:ext cx="2890629" cy="598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Replicator dynamics</a:t>
            </a:r>
            <a:br>
              <a:rPr lang="en-US" sz="1800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en-US" sz="1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Competing phenotypes</a:t>
            </a: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413925" y="1958084"/>
            <a:ext cx="2890629" cy="598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Population dynamics</a:t>
            </a:r>
            <a:br>
              <a:rPr lang="en-US" sz="1800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en-US" sz="1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Fitness as per capita growth rate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5" y="1476961"/>
            <a:ext cx="2174306" cy="48112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61" y="1493616"/>
            <a:ext cx="1263903" cy="47727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53" y="1316680"/>
            <a:ext cx="1449510" cy="83081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993" y="2475268"/>
            <a:ext cx="2986120" cy="4679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5" y="2505293"/>
            <a:ext cx="1939702" cy="41686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28" y="961129"/>
            <a:ext cx="5789739" cy="162649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970276" y="3797647"/>
            <a:ext cx="8178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>
                <a:latin typeface="Futura Medium" charset="0"/>
                <a:ea typeface="Futura Medium" charset="0"/>
                <a:cs typeface="Futura Medium" charset="0"/>
              </a:rPr>
              <a:t>Legend</a:t>
            </a:r>
            <a:endParaRPr lang="en-US" sz="15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080068" y="4204972"/>
            <a:ext cx="555172" cy="168139"/>
          </a:xfrm>
          <a:prstGeom prst="rect">
            <a:avLst/>
          </a:prstGeom>
          <a:solidFill>
            <a:srgbClr val="D325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4080068" y="4455879"/>
            <a:ext cx="555172" cy="168139"/>
          </a:xfrm>
          <a:prstGeom prst="rect">
            <a:avLst/>
          </a:prstGeom>
          <a:solidFill>
            <a:srgbClr val="1F7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080068" y="4717063"/>
            <a:ext cx="555172" cy="168139"/>
          </a:xfrm>
          <a:prstGeom prst="rect">
            <a:avLst/>
          </a:prstGeom>
          <a:solidFill>
            <a:srgbClr val="00D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080068" y="4967970"/>
            <a:ext cx="555172" cy="168139"/>
          </a:xfrm>
          <a:prstGeom prst="rect">
            <a:avLst/>
          </a:prstGeom>
          <a:solidFill>
            <a:srgbClr val="BC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647361" y="4096597"/>
            <a:ext cx="24352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dirty="0">
                <a:latin typeface="Times New Roman" charset="0"/>
                <a:ea typeface="Times New Roman" charset="0"/>
                <a:cs typeface="Times New Roman" charset="0"/>
              </a:rPr>
              <a:t>No Treatment</a:t>
            </a:r>
          </a:p>
          <a:p>
            <a:r>
              <a:rPr lang="en-US" sz="1650" dirty="0">
                <a:latin typeface="Times New Roman" charset="0"/>
                <a:ea typeface="Times New Roman" charset="0"/>
                <a:cs typeface="Times New Roman" charset="0"/>
              </a:rPr>
              <a:t>AI treatment only</a:t>
            </a:r>
          </a:p>
          <a:p>
            <a:r>
              <a:rPr lang="en-US" sz="1650" dirty="0">
                <a:latin typeface="Times New Roman" charset="0"/>
                <a:ea typeface="Times New Roman" charset="0"/>
                <a:cs typeface="Times New Roman" charset="0"/>
              </a:rPr>
              <a:t>AI with PD-L1</a:t>
            </a:r>
          </a:p>
          <a:p>
            <a:r>
              <a:rPr lang="en-US" sz="1650" dirty="0">
                <a:latin typeface="Times New Roman" charset="0"/>
                <a:ea typeface="Times New Roman" charset="0"/>
                <a:cs typeface="Times New Roman" charset="0"/>
              </a:rPr>
              <a:t>anti-PD-L1 treatment only</a:t>
            </a:r>
          </a:p>
        </p:txBody>
      </p:sp>
    </p:spTree>
    <p:extLst>
      <p:ext uri="{BB962C8B-B14F-4D97-AF65-F5344CB8AC3E}">
        <p14:creationId xmlns:p14="http://schemas.microsoft.com/office/powerpoint/2010/main" val="324388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5291" y="568"/>
            <a:ext cx="12197291" cy="8311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-5291" y="802464"/>
            <a:ext cx="12197291" cy="47753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0000"/>
              </a:solidFill>
            </a:endParaRPr>
          </a:p>
        </p:txBody>
      </p:sp>
      <p:pic>
        <p:nvPicPr>
          <p:cNvPr id="18" name="Picture 17" descr="Macintosh HD:Users:westjb:Desktop:Moffitt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4" b="34796"/>
          <a:stretch/>
        </p:blipFill>
        <p:spPr bwMode="auto">
          <a:xfrm>
            <a:off x="9950115" y="119262"/>
            <a:ext cx="2123963" cy="56450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  <a:ext uri="{53640926-AAD7-44d8-BBD7-CCE9431645EC}">
              <a14:shadowObscured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/>
            </a:ext>
          </a:extLst>
        </p:spPr>
      </p:pic>
      <p:pic>
        <p:nvPicPr>
          <p:cNvPr id="19" name="Picture 18" descr="Macintosh HD:Users:westjb:Desktop:IMO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1"/>
            <a:ext cx="5369004" cy="8039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37680" y="1153853"/>
            <a:ext cx="6420930" cy="7032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Game theory modelling in cancer: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704029" y="1906825"/>
            <a:ext cx="5520308" cy="855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Pick a game (Prisoner’s dilemma)</a:t>
            </a:r>
          </a:p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Extend previous math models to an evolutionary framework</a:t>
            </a:r>
            <a:endParaRPr lang="en-US" i="1" dirty="0">
              <a:solidFill>
                <a:srgbClr val="0270C0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704027" y="2979772"/>
            <a:ext cx="6258246" cy="104387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Intuitive fitness landscape ordering of clones</a:t>
            </a:r>
          </a:p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Normal, sensitive, resistant clones</a:t>
            </a:r>
          </a:p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Changes with/without therapy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704029" y="4271806"/>
            <a:ext cx="7381192" cy="100604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Parameters inside payoff matrix</a:t>
            </a:r>
          </a:p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Calculate the emergent evolutionary stable state criteria</a:t>
            </a:r>
          </a:p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Useful hypothesis testing</a:t>
            </a:r>
          </a:p>
          <a:p>
            <a:pPr algn="l"/>
            <a:endParaRPr lang="en-US" dirty="0">
              <a:solidFill>
                <a:srgbClr val="0270C0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704027" y="5601037"/>
            <a:ext cx="7044310" cy="7355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Spatial games</a:t>
            </a:r>
            <a:endParaRPr lang="en-US" b="1" dirty="0">
              <a:solidFill>
                <a:srgbClr val="0270C0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Local interactions</a:t>
            </a:r>
          </a:p>
          <a:p>
            <a:pPr algn="l"/>
            <a:endParaRPr lang="en-US" dirty="0">
              <a:solidFill>
                <a:srgbClr val="0270C0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3" y="1026439"/>
            <a:ext cx="4947821" cy="341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4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5400000">
            <a:off x="8649947" y="3331032"/>
            <a:ext cx="6870700" cy="213406"/>
          </a:xfrm>
          <a:prstGeom prst="rect">
            <a:avLst/>
          </a:prstGeom>
          <a:solidFill>
            <a:srgbClr val="02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 defTabSz="457065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750480"/>
            <a:ext cx="12192000" cy="251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270C0"/>
                </a:solidFill>
                <a:latin typeface="Avenir Next Bold"/>
                <a:cs typeface="Avenir Next Bold"/>
              </a:rPr>
              <a:t>3.  Stochastic models</a:t>
            </a:r>
          </a:p>
          <a:p>
            <a:pPr algn="l"/>
            <a:r>
              <a:rPr lang="en-US" dirty="0">
                <a:latin typeface="Avenir Next Bold"/>
                <a:cs typeface="Avenir Next Bold"/>
              </a:rPr>
              <a:t>	  </a:t>
            </a:r>
            <a:r>
              <a:rPr lang="en-US" sz="3600" dirty="0">
                <a:solidFill>
                  <a:srgbClr val="7AC067"/>
                </a:solidFill>
                <a:latin typeface="Avenir Next Bold"/>
                <a:cs typeface="Avenir Next Bold"/>
              </a:rPr>
              <a:t>Moran process</a:t>
            </a:r>
          </a:p>
        </p:txBody>
      </p:sp>
      <p:pic>
        <p:nvPicPr>
          <p:cNvPr id="7" name="Picture 6" descr="Macintosh HD:Users:westjb:Desktop:Moffitt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4" b="34796"/>
          <a:stretch/>
        </p:blipFill>
        <p:spPr bwMode="auto">
          <a:xfrm>
            <a:off x="10767046" y="6495199"/>
            <a:ext cx="1211548" cy="32200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/>
            </a:ext>
            <a:ext uri="{53640926-AAD7-44d8-BBD7-CCE9431645EC}">
              <a14:shadowObscured xmlns:lc="http://schemas.openxmlformats.org/drawingml/2006/lockedCanvas" xmlns="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v="urn:schemas-microsoft-com:mac:vml" xmlns:mc="http://schemas.openxmlformats.org/markup-compatibility/2006" xmlns:mo="http://schemas.microsoft.com/office/mac/office/2008/main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2028649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74"/>
          <p:cNvSpPr txBox="1"/>
          <p:nvPr/>
        </p:nvSpPr>
        <p:spPr>
          <a:xfrm>
            <a:off x="2686443" y="3006943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2000" kern="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Replicator Equation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026290" y="3206998"/>
            <a:ext cx="2481096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74"/>
          <p:cNvSpPr txBox="1"/>
          <p:nvPr/>
        </p:nvSpPr>
        <p:spPr>
          <a:xfrm>
            <a:off x="5196673" y="3314719"/>
            <a:ext cx="2140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2000" kern="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continuum limit of</a:t>
            </a:r>
          </a:p>
        </p:txBody>
      </p:sp>
      <p:sp>
        <p:nvSpPr>
          <p:cNvPr id="55" name="TextBox 74"/>
          <p:cNvSpPr txBox="1"/>
          <p:nvPr/>
        </p:nvSpPr>
        <p:spPr>
          <a:xfrm>
            <a:off x="7742617" y="3028890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2000" kern="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Moran Process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2686443" y="3345497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914400">
              <a:buFont typeface="Wingdings" charset="2"/>
              <a:buChar char="Ø"/>
              <a:defRPr/>
            </a:pPr>
            <a:r>
              <a:rPr lang="en-US" kern="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deterministic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742617" y="3345497"/>
            <a:ext cx="1430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914400">
              <a:buFont typeface="Wingdings" charset="2"/>
              <a:buChar char="Ø"/>
              <a:defRPr/>
            </a:pPr>
            <a:r>
              <a:rPr lang="en-US" kern="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1681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3" grpId="0"/>
      <p:bldP spid="7" grpId="0"/>
      <p:bldP spid="5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/>
          <p:cNvSpPr/>
          <p:nvPr/>
        </p:nvSpPr>
        <p:spPr>
          <a:xfrm>
            <a:off x="622247" y="5569890"/>
            <a:ext cx="435429" cy="4112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5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144656" y="5225513"/>
            <a:ext cx="976879" cy="0"/>
          </a:xfrm>
          <a:prstGeom prst="straightConnector1">
            <a:avLst/>
          </a:prstGeom>
          <a:ln w="76200" cmpd="sng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99" y="4405594"/>
            <a:ext cx="3549535" cy="64008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326" y="5695761"/>
            <a:ext cx="3151910" cy="64008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76368" y="3952288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66FF"/>
                </a:solidFill>
              </a:rPr>
              <a:t>Healthy Cells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92696" y="52005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Cancer Cells</a:t>
            </a:r>
          </a:p>
        </p:txBody>
      </p:sp>
      <p:sp>
        <p:nvSpPr>
          <p:cNvPr id="58" name="Oval 57"/>
          <p:cNvSpPr/>
          <p:nvPr/>
        </p:nvSpPr>
        <p:spPr>
          <a:xfrm>
            <a:off x="605919" y="4386564"/>
            <a:ext cx="435429" cy="411238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5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514" y="3436325"/>
            <a:ext cx="1153746" cy="219307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273914" y="4308614"/>
            <a:ext cx="1940053" cy="840802"/>
          </a:xfrm>
          <a:prstGeom prst="rect">
            <a:avLst/>
          </a:prstGeom>
          <a:noFill/>
          <a:ln w="38100" cmpd="sng">
            <a:solidFill>
              <a:srgbClr val="FFC91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553343" y="5326429"/>
            <a:ext cx="3445587" cy="369332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probability of healthy cell death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199156" y="4308614"/>
            <a:ext cx="704811" cy="840802"/>
          </a:xfrm>
          <a:prstGeom prst="rect">
            <a:avLst/>
          </a:prstGeom>
          <a:noFill/>
          <a:ln w="38100" cmpd="sng">
            <a:solidFill>
              <a:srgbClr val="FFC91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914575" y="3819166"/>
            <a:ext cx="3256992" cy="369332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probability of cancer cell birth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44" y="4321620"/>
            <a:ext cx="3118757" cy="457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32" y="5558255"/>
            <a:ext cx="3265714" cy="45720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7875314" y="2771011"/>
            <a:ext cx="0" cy="518808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174284" y="2771011"/>
            <a:ext cx="0" cy="518808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875314" y="3033658"/>
            <a:ext cx="2298970" cy="1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18257" y="240167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323232"/>
                </a:solidFill>
                <a:latin typeface="Times New Roman" charset="0"/>
                <a:ea typeface="Times New Roman" charset="0"/>
                <a:cs typeface="Times New Roman" charset="0"/>
              </a:rPr>
              <a:t>w = 1</a:t>
            </a:r>
            <a:endParaRPr lang="en-US" dirty="0">
              <a:solidFill>
                <a:srgbClr val="32323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19287" y="2433518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323232"/>
                </a:solidFill>
                <a:latin typeface="Times New Roman" charset="0"/>
                <a:ea typeface="Times New Roman" charset="0"/>
                <a:cs typeface="Times New Roman" charset="0"/>
              </a:rPr>
              <a:t>w = 0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8598404" y="2936381"/>
            <a:ext cx="0" cy="569733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606254" y="326550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w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03060" y="1042938"/>
            <a:ext cx="2229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6F30A1"/>
                </a:solidFill>
                <a:latin typeface="Avenir Next Bold"/>
                <a:cs typeface="Avenir Next Bold"/>
              </a:rPr>
              <a:t>Selection Pressure</a:t>
            </a:r>
          </a:p>
          <a:p>
            <a:pPr algn="ctr"/>
            <a:r>
              <a:rPr lang="en-US" dirty="0">
                <a:solidFill>
                  <a:srgbClr val="6F30A1"/>
                </a:solidFill>
                <a:latin typeface="Avenir Next Bold"/>
                <a:cs typeface="Avenir Next Bold"/>
              </a:rPr>
              <a:t>Parameter: w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957632" y="1868520"/>
            <a:ext cx="2525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323232"/>
                </a:solidFill>
                <a:latin typeface="Times New Roman" charset="0"/>
                <a:ea typeface="Times New Roman" charset="0"/>
                <a:cs typeface="Times New Roman" charset="0"/>
              </a:rPr>
              <a:t>(Selection has full effect</a:t>
            </a:r>
            <a:r>
              <a:rPr lang="en-US" i="1">
                <a:solidFill>
                  <a:srgbClr val="323232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</a:p>
          <a:p>
            <a:pPr algn="ctr"/>
            <a:r>
              <a:rPr lang="en-US" i="1" dirty="0">
                <a:solidFill>
                  <a:srgbClr val="323232"/>
                </a:solidFill>
                <a:latin typeface="Times New Roman" charset="0"/>
                <a:ea typeface="Times New Roman" charset="0"/>
                <a:cs typeface="Times New Roman" charset="0"/>
              </a:rPr>
              <a:t>prisoner’s dilemma)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34869" y="1922627"/>
            <a:ext cx="33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26699" y="1922627"/>
            <a:ext cx="30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66FF"/>
                </a:solidFill>
              </a:rPr>
              <a:t>C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19645" y="2476616"/>
            <a:ext cx="33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19646" y="2214214"/>
            <a:ext cx="30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66FF"/>
                </a:solidFill>
              </a:rPr>
              <a:t>C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2096" y="3168191"/>
            <a:ext cx="1881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Defectors: Cancer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92096" y="2907345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66FF"/>
                </a:solidFill>
              </a:rPr>
              <a:t>Cooperators: Healthy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37885" y="1898047"/>
            <a:ext cx="2602206" cy="169325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95969" y="1251716"/>
            <a:ext cx="2408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800000"/>
                </a:solidFill>
                <a:latin typeface="Avenir Next Bold"/>
                <a:cs typeface="Avenir Next Bold"/>
              </a:rPr>
              <a:t>Prisoner’s Dilemma </a:t>
            </a:r>
          </a:p>
          <a:p>
            <a:pPr algn="ctr"/>
            <a:r>
              <a:rPr lang="en-US" i="1" dirty="0">
                <a:solidFill>
                  <a:srgbClr val="800000"/>
                </a:solidFill>
                <a:latin typeface="Avenir Next Bold"/>
                <a:cs typeface="Avenir Next Bold"/>
              </a:rPr>
              <a:t>Payoff Matrix</a:t>
            </a:r>
            <a:endParaRPr lang="en-US" i="1" dirty="0">
              <a:solidFill>
                <a:srgbClr val="990000"/>
              </a:solidFill>
            </a:endParaRPr>
          </a:p>
        </p:txBody>
      </p:sp>
      <p:pic>
        <p:nvPicPr>
          <p:cNvPr id="46" name="Picture 45" descr="latex-image-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5" y="2276850"/>
            <a:ext cx="1472184" cy="56422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073445" y="1866619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323232"/>
                </a:solidFill>
                <a:latin typeface="Times New Roman" charset="0"/>
                <a:ea typeface="Times New Roman" charset="0"/>
                <a:cs typeface="Times New Roman" charset="0"/>
              </a:rPr>
              <a:t>(Random drift, </a:t>
            </a:r>
          </a:p>
          <a:p>
            <a:pPr algn="ctr"/>
            <a:r>
              <a:rPr lang="en-US" i="1" dirty="0">
                <a:solidFill>
                  <a:srgbClr val="323232"/>
                </a:solidFill>
                <a:latin typeface="Times New Roman" charset="0"/>
                <a:ea typeface="Times New Roman" charset="0"/>
                <a:cs typeface="Times New Roman" charset="0"/>
              </a:rPr>
              <a:t>no selection)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133915" y="1847022"/>
            <a:ext cx="3861373" cy="1788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latin typeface="Avenir Next Bold"/>
                <a:cs typeface="Avenir Next Bold"/>
              </a:rPr>
              <a:t>Players (i.e. cells) cannot change strategies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latin typeface="Avenir Next Bold"/>
                <a:cs typeface="Avenir Next Bold"/>
              </a:rPr>
              <a:t>The strategies do not evolve, it is the prevalence of each cell type in the population that is evolving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1368904" y="16336"/>
            <a:ext cx="813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N - </a:t>
            </a:r>
            <a:r>
              <a:rPr lang="en-US" sz="2400" i="1" dirty="0" err="1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i</a:t>
            </a:r>
            <a:endParaRPr lang="en-US" sz="2400" i="1" dirty="0">
              <a:solidFill>
                <a:srgbClr val="323232"/>
              </a:solidFill>
              <a:latin typeface="Adobe Caslon Pro" charset="0"/>
              <a:ea typeface="Adobe Caslon Pro" charset="0"/>
              <a:cs typeface="Adobe Caslon Pro" charset="0"/>
            </a:endParaRPr>
          </a:p>
          <a:p>
            <a:r>
              <a:rPr lang="en-US" sz="2400" i="1" dirty="0" err="1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i</a:t>
            </a:r>
            <a:endParaRPr lang="en-US" sz="2400" i="1" dirty="0">
              <a:solidFill>
                <a:srgbClr val="323232"/>
              </a:solidFill>
              <a:latin typeface="Adobe Caslon Pro" charset="0"/>
              <a:ea typeface="Adobe Caslon Pro" charset="0"/>
              <a:cs typeface="Adobe Caslon Pro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9620996" y="29348"/>
            <a:ext cx="1747440" cy="786601"/>
            <a:chOff x="4992633" y="5356653"/>
            <a:chExt cx="1747440" cy="786601"/>
          </a:xfrm>
        </p:grpSpPr>
        <p:sp>
          <p:nvSpPr>
            <p:cNvPr id="66" name="TextBox 65"/>
            <p:cNvSpPr txBox="1"/>
            <p:nvPr/>
          </p:nvSpPr>
          <p:spPr>
            <a:xfrm>
              <a:off x="5023648" y="577392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Cancer Cells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992633" y="5356653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366FF"/>
                  </a:solidFill>
                </a:rPr>
                <a:t>Healthy Cells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6474998" y="5416145"/>
              <a:ext cx="265075" cy="250348"/>
            </a:xfrm>
            <a:prstGeom prst="ellipse">
              <a:avLst/>
            </a:prstGeom>
            <a:solidFill>
              <a:srgbClr val="0432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5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474997" y="5828899"/>
              <a:ext cx="265075" cy="250348"/>
            </a:xfrm>
            <a:prstGeom prst="ellipse">
              <a:avLst/>
            </a:prstGeom>
            <a:solidFill>
              <a:srgbClr val="FF395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5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1" name="Title 1"/>
          <p:cNvSpPr txBox="1">
            <a:spLocks/>
          </p:cNvSpPr>
          <p:nvPr/>
        </p:nvSpPr>
        <p:spPr>
          <a:xfrm>
            <a:off x="60356" y="-50754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  <a:t>Fitness landscape 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Selection via Prisoner’s dilemma</a:t>
            </a:r>
          </a:p>
        </p:txBody>
      </p:sp>
    </p:spTree>
    <p:extLst>
      <p:ext uri="{BB962C8B-B14F-4D97-AF65-F5344CB8AC3E}">
        <p14:creationId xmlns:p14="http://schemas.microsoft.com/office/powerpoint/2010/main" val="122747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6" grpId="0"/>
      <p:bldP spid="57" grpId="0"/>
      <p:bldP spid="58" grpId="0" animBg="1"/>
      <p:bldP spid="23" grpId="0" animBg="1"/>
      <p:bldP spid="24" grpId="0" animBg="1"/>
      <p:bldP spid="25" grpId="0" animBg="1"/>
      <p:bldP spid="26" grpId="0" animBg="1"/>
      <p:bldP spid="32" grpId="0"/>
      <p:bldP spid="33" grpId="0"/>
      <p:bldP spid="35" grpId="0"/>
      <p:bldP spid="36" grpId="0"/>
      <p:bldP spid="37" grpId="0"/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/>
          <p:cNvSpPr/>
          <p:nvPr/>
        </p:nvSpPr>
        <p:spPr>
          <a:xfrm>
            <a:off x="622247" y="5569890"/>
            <a:ext cx="435429" cy="4112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5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6368" y="3952288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66FF"/>
                </a:solidFill>
              </a:rPr>
              <a:t>Healthy Cells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92696" y="52005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Cancer Cells</a:t>
            </a:r>
          </a:p>
        </p:txBody>
      </p:sp>
      <p:sp>
        <p:nvSpPr>
          <p:cNvPr id="58" name="Oval 57"/>
          <p:cNvSpPr/>
          <p:nvPr/>
        </p:nvSpPr>
        <p:spPr>
          <a:xfrm>
            <a:off x="605919" y="4386564"/>
            <a:ext cx="435429" cy="411238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5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44" y="4321620"/>
            <a:ext cx="3118757" cy="457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32" y="5558255"/>
            <a:ext cx="3265714" cy="4572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734869" y="1922627"/>
            <a:ext cx="33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26699" y="1922627"/>
            <a:ext cx="30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66FF"/>
                </a:solidFill>
              </a:rPr>
              <a:t>C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19645" y="2476616"/>
            <a:ext cx="33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19646" y="2214214"/>
            <a:ext cx="30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66FF"/>
                </a:solidFill>
              </a:rPr>
              <a:t>C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2096" y="3168191"/>
            <a:ext cx="1881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Defectors: Cancer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92096" y="2907345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66FF"/>
                </a:solidFill>
              </a:rPr>
              <a:t>Cooperators: Healthy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37885" y="1898047"/>
            <a:ext cx="2602206" cy="169325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95969" y="1251716"/>
            <a:ext cx="2408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800000"/>
                </a:solidFill>
                <a:latin typeface="Avenir Next Bold"/>
                <a:cs typeface="Avenir Next Bold"/>
              </a:rPr>
              <a:t>Prisoner’s Dilemma </a:t>
            </a:r>
          </a:p>
          <a:p>
            <a:pPr algn="ctr"/>
            <a:r>
              <a:rPr lang="en-US" i="1" dirty="0">
                <a:solidFill>
                  <a:srgbClr val="800000"/>
                </a:solidFill>
                <a:latin typeface="Avenir Next Bold"/>
                <a:cs typeface="Avenir Next Bold"/>
              </a:rPr>
              <a:t>Payoff Matrix</a:t>
            </a:r>
            <a:endParaRPr lang="en-US" i="1" dirty="0">
              <a:solidFill>
                <a:srgbClr val="990000"/>
              </a:solidFill>
            </a:endParaRPr>
          </a:p>
        </p:txBody>
      </p:sp>
      <p:pic>
        <p:nvPicPr>
          <p:cNvPr id="46" name="Picture 45" descr="latex-image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5" y="2276850"/>
            <a:ext cx="1472184" cy="564229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133915" y="1847022"/>
            <a:ext cx="3861373" cy="1788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latin typeface="Avenir Next Bold"/>
                <a:cs typeface="Avenir Next Bold"/>
              </a:rPr>
              <a:t>Players (i.e. cells) cannot change strategies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  <a:latin typeface="Avenir Next Bold"/>
                <a:cs typeface="Avenir Next Bold"/>
              </a:rPr>
              <a:t>The strategies do not evolve, it is the prevalence of each cell type in the population that is evolving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926148" y="125635"/>
            <a:ext cx="242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Avenir Next Bold"/>
                <a:cs typeface="Avenir Next Bold"/>
              </a:rPr>
              <a:t>Example Simulation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8468631" y="2112274"/>
            <a:ext cx="3138129" cy="524387"/>
            <a:chOff x="853836" y="3467536"/>
            <a:chExt cx="3138129" cy="524387"/>
          </a:xfrm>
        </p:grpSpPr>
        <p:sp>
          <p:nvSpPr>
            <p:cNvPr id="73" name="Right Arrow 72"/>
            <p:cNvSpPr/>
            <p:nvPr/>
          </p:nvSpPr>
          <p:spPr>
            <a:xfrm>
              <a:off x="853836" y="3467536"/>
              <a:ext cx="3138129" cy="524387"/>
            </a:xfrm>
            <a:prstGeom prst="rightArrow">
              <a:avLst/>
            </a:prstGeom>
            <a:noFill/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81589" y="3574055"/>
              <a:ext cx="15643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800000"/>
                  </a:solidFill>
                  <a:latin typeface="Avenir Next Bold"/>
                  <a:cs typeface="Avenir Next Bold"/>
                </a:rPr>
                <a:t>tumor growth</a:t>
              </a:r>
              <a:endParaRPr lang="en-US" sz="1600" i="1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351043" y="4808885"/>
            <a:ext cx="3191372" cy="524387"/>
            <a:chOff x="781064" y="6301458"/>
            <a:chExt cx="3191372" cy="524387"/>
          </a:xfrm>
        </p:grpSpPr>
        <p:sp>
          <p:nvSpPr>
            <p:cNvPr id="76" name="Right Arrow 75"/>
            <p:cNvSpPr/>
            <p:nvPr/>
          </p:nvSpPr>
          <p:spPr>
            <a:xfrm>
              <a:off x="834307" y="6301458"/>
              <a:ext cx="3138129" cy="524387"/>
            </a:xfrm>
            <a:prstGeom prst="rightArrow">
              <a:avLst/>
            </a:prstGeom>
            <a:noFill/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81064" y="6407977"/>
              <a:ext cx="30246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800000"/>
                  </a:solidFill>
                  <a:latin typeface="Avenir Next Bold"/>
                  <a:cs typeface="Avenir Next Bold"/>
                </a:rPr>
                <a:t>decrease of organism fitness</a:t>
              </a:r>
              <a:endParaRPr lang="en-US" sz="1600" i="1" dirty="0">
                <a:solidFill>
                  <a:srgbClr val="990000"/>
                </a:solidFill>
              </a:endParaRPr>
            </a:p>
          </p:txBody>
        </p:sp>
      </p:grpSp>
      <p:sp>
        <p:nvSpPr>
          <p:cNvPr id="78" name="Rectangle 77"/>
          <p:cNvSpPr/>
          <p:nvPr/>
        </p:nvSpPr>
        <p:spPr>
          <a:xfrm>
            <a:off x="8130341" y="5509424"/>
            <a:ext cx="3857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800000"/>
                </a:solidFill>
                <a:latin typeface="Avenir Next Regular"/>
                <a:cs typeface="Avenir Next Regular"/>
              </a:rPr>
              <a:t>Cancer cells and Healthy cells try to maximize their payoff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800000"/>
                </a:solidFill>
                <a:latin typeface="Avenir Next Bold"/>
                <a:cs typeface="Avenir Next Bold"/>
              </a:rPr>
              <a:t>But the overall fitness of the organism declines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979" y="487963"/>
            <a:ext cx="3200400" cy="168592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979" y="2728882"/>
            <a:ext cx="3200400" cy="2050688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60356" y="-50754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  <a:t>Fitness landscape 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Selection via Prisoner’s dilemma</a:t>
            </a:r>
          </a:p>
        </p:txBody>
      </p:sp>
    </p:spTree>
    <p:extLst>
      <p:ext uri="{BB962C8B-B14F-4D97-AF65-F5344CB8AC3E}">
        <p14:creationId xmlns:p14="http://schemas.microsoft.com/office/powerpoint/2010/main" val="253829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84474" y="3951514"/>
            <a:ext cx="9605913" cy="247486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AC067"/>
                </a:solidFill>
                <a:latin typeface="Avenir Next" charset="0"/>
                <a:ea typeface="Avenir Next" charset="0"/>
                <a:cs typeface="Avenir Next" charset="0"/>
              </a:rPr>
              <a:t>”The best investment is in the tools of own’s own trade.”</a:t>
            </a:r>
          </a:p>
          <a:p>
            <a:pPr algn="l"/>
            <a:r>
              <a:rPr lang="en-US" dirty="0">
                <a:solidFill>
                  <a:srgbClr val="7AC067"/>
                </a:solidFill>
                <a:latin typeface="Avenir Next" charset="0"/>
                <a:ea typeface="Avenir Next" charset="0"/>
                <a:cs typeface="Avenir Next" charset="0"/>
              </a:rPr>
              <a:t>- Benjamin Franklin -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8649947" y="3331032"/>
            <a:ext cx="6870700" cy="213406"/>
          </a:xfrm>
          <a:prstGeom prst="rect">
            <a:avLst/>
          </a:prstGeom>
          <a:solidFill>
            <a:srgbClr val="02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 defTabSz="457065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750480"/>
            <a:ext cx="12192000" cy="251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270C0"/>
                </a:solidFill>
                <a:latin typeface="Avenir Next Bold"/>
                <a:cs typeface="Avenir Next Bold"/>
              </a:rPr>
              <a:t>4.	IsoMaTrix</a:t>
            </a:r>
          </a:p>
          <a:p>
            <a:pPr algn="l"/>
            <a:r>
              <a:rPr lang="en-US" dirty="0">
                <a:latin typeface="Avenir Next Bold"/>
                <a:cs typeface="Avenir Next Bold"/>
              </a:rPr>
              <a:t>		</a:t>
            </a:r>
            <a:r>
              <a:rPr lang="en-US" sz="3600" dirty="0">
                <a:solidFill>
                  <a:srgbClr val="7AC067"/>
                </a:solidFill>
                <a:latin typeface="Avenir Next Bold"/>
                <a:cs typeface="Avenir Next Bold"/>
              </a:rPr>
              <a:t>A tool for visualizing matrix games</a:t>
            </a:r>
          </a:p>
        </p:txBody>
      </p:sp>
      <p:pic>
        <p:nvPicPr>
          <p:cNvPr id="7" name="Picture 6" descr="Macintosh HD:Users:westjb:Desktop:Moffitt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4" b="34796"/>
          <a:stretch/>
        </p:blipFill>
        <p:spPr bwMode="auto">
          <a:xfrm>
            <a:off x="10767046" y="6495199"/>
            <a:ext cx="1211548" cy="32200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  <a:ext uri="{53640926-AAD7-44d8-BBD7-CCE9431645EC}">
              <a14:shadowObscured xmlns:lc="http://schemas.openxmlformats.org/drawingml/2006/lockedCanvas" xmlns="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v="urn:schemas-microsoft-com:mac:vml" xmlns:mc="http://schemas.openxmlformats.org/markup-compatibility/2006" xmlns:mo="http://schemas.microsoft.com/office/mac/office/2008/main" xmlns:wpc="http://schemas.microsoft.com/office/word/2010/wordprocessingCanvas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45D982-74B7-F07E-5486-F5B8478B59A7}"/>
              </a:ext>
            </a:extLst>
          </p:cNvPr>
          <p:cNvSpPr txBox="1"/>
          <p:nvPr/>
        </p:nvSpPr>
        <p:spPr>
          <a:xfrm>
            <a:off x="3371850" y="5647180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mathonco</a:t>
            </a:r>
            <a:r>
              <a:rPr lang="en-US" dirty="0"/>
              <a:t>/</a:t>
            </a:r>
            <a:r>
              <a:rPr lang="en-US" dirty="0" err="1"/>
              <a:t>isomatrix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0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5291" y="568"/>
            <a:ext cx="12197291" cy="8311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-5291" y="802464"/>
            <a:ext cx="12197291" cy="47753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0000"/>
              </a:solidFill>
            </a:endParaRPr>
          </a:p>
        </p:txBody>
      </p:sp>
      <p:pic>
        <p:nvPicPr>
          <p:cNvPr id="18" name="Picture 17" descr="Macintosh HD:Users:westjb:Desktop:Moffitt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4" b="34796"/>
          <a:stretch/>
        </p:blipFill>
        <p:spPr bwMode="auto">
          <a:xfrm>
            <a:off x="9950115" y="119262"/>
            <a:ext cx="2123963" cy="56450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  <a:ext uri="{53640926-AAD7-44d8-BBD7-CCE9431645EC}">
              <a14:shadowObscured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/>
            </a:ext>
          </a:extLst>
        </p:spPr>
      </p:pic>
      <p:pic>
        <p:nvPicPr>
          <p:cNvPr id="19" name="Picture 18" descr="Macintosh HD:Users:westjb:Desktop:IMO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1"/>
            <a:ext cx="5369004" cy="8039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37679" y="1153853"/>
            <a:ext cx="9862123" cy="384222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Consider a “game” determined by the following payoffs: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which strategy would you choose?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146592" y="3156437"/>
          <a:ext cx="812800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b="1" i="0" dirty="0">
                        <a:solidFill>
                          <a:schemeClr val="tx2"/>
                        </a:solidFill>
                        <a:latin typeface="Avenir Next Demi Bold" charset="0"/>
                        <a:ea typeface="Avenir Next Demi Bold" charset="0"/>
                        <a:cs typeface="Avenir Next Demi 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dirty="0">
                          <a:solidFill>
                            <a:schemeClr val="tx2"/>
                          </a:solidFill>
                          <a:latin typeface="Avenir Next Demi Bold" charset="0"/>
                          <a:ea typeface="Avenir Next Demi Bold" charset="0"/>
                          <a:cs typeface="Avenir Next Demi Bold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dirty="0">
                          <a:solidFill>
                            <a:schemeClr val="tx2"/>
                          </a:solidFill>
                          <a:latin typeface="Avenir Next Demi Bold" charset="0"/>
                          <a:ea typeface="Avenir Next Demi Bold" charset="0"/>
                          <a:cs typeface="Avenir Next Demi Bold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dirty="0">
                          <a:solidFill>
                            <a:schemeClr val="tx2"/>
                          </a:solidFill>
                          <a:latin typeface="Avenir Next Demi Bold" charset="0"/>
                          <a:ea typeface="Avenir Next Demi Bold" charset="0"/>
                          <a:cs typeface="Avenir Next Demi Bold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dirty="0">
                          <a:solidFill>
                            <a:schemeClr val="tx2"/>
                          </a:solidFill>
                          <a:latin typeface="Avenir Next Demi Bold" charset="0"/>
                          <a:ea typeface="Avenir Next Demi Bold" charset="0"/>
                          <a:cs typeface="Avenir Next Demi Bold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dirty="0">
                          <a:solidFill>
                            <a:schemeClr val="tx2"/>
                          </a:solidFill>
                          <a:latin typeface="Avenir Next Demi Bold" charset="0"/>
                          <a:ea typeface="Avenir Next Demi Bold" charset="0"/>
                          <a:cs typeface="Avenir Next Demi Bold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dirty="0">
                          <a:solidFill>
                            <a:schemeClr val="tx2"/>
                          </a:solidFill>
                          <a:latin typeface="Avenir Next Demi Bold" charset="0"/>
                          <a:ea typeface="Avenir Next Demi Bold" charset="0"/>
                          <a:cs typeface="Avenir Next Demi Bold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dirty="0">
                          <a:solidFill>
                            <a:schemeClr val="tx2"/>
                          </a:solidFill>
                          <a:latin typeface="Avenir Next Demi Bold" charset="0"/>
                          <a:ea typeface="Avenir Next Demi Bold" charset="0"/>
                          <a:cs typeface="Avenir Next Demi Bold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dirty="0">
                          <a:solidFill>
                            <a:schemeClr val="tx2"/>
                          </a:solidFill>
                          <a:latin typeface="Avenir Next Demi Bold" charset="0"/>
                          <a:ea typeface="Avenir Next Demi Bold" charset="0"/>
                          <a:cs typeface="Avenir Next Demi Bold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472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DD86749B-23E2-004F-A68C-5A03E2B253A8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8851CAC-5B63-7A44-98CC-8D2CF8BECA02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9" name="TextBox 13">
            <a:extLst>
              <a:ext uri="{FF2B5EF4-FFF2-40B4-BE49-F238E27FC236}">
                <a16:creationId xmlns:a16="http://schemas.microsoft.com/office/drawing/2014/main" id="{D52C4879-7462-E841-9757-A798025E2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93634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IsoMatrix: visualizing the isoclines of matrix games</a:t>
            </a:r>
          </a:p>
        </p:txBody>
      </p:sp>
      <p:pic>
        <p:nvPicPr>
          <p:cNvPr id="70" name="droppedImage.pdf">
            <a:extLst>
              <a:ext uri="{FF2B5EF4-FFF2-40B4-BE49-F238E27FC236}">
                <a16:creationId xmlns:a16="http://schemas.microsoft.com/office/drawing/2014/main" id="{D28532D7-9380-9949-83B2-BC4F07D90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28D5FE-B140-3E47-A5D7-7C34A6B977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78748" y="1859618"/>
            <a:ext cx="5684938" cy="492202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7A68E55-0094-B141-9B41-0CC11966CEC0}"/>
              </a:ext>
            </a:extLst>
          </p:cNvPr>
          <p:cNvGrpSpPr/>
          <p:nvPr/>
        </p:nvGrpSpPr>
        <p:grpSpPr>
          <a:xfrm>
            <a:off x="654829" y="1896119"/>
            <a:ext cx="5788917" cy="4840994"/>
            <a:chOff x="-142394" y="2245155"/>
            <a:chExt cx="3877163" cy="3242284"/>
          </a:xfrm>
        </p:grpSpPr>
        <p:pic>
          <p:nvPicPr>
            <p:cNvPr id="26" name="Picture 25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98513172-F1EE-C648-8F4B-6B995AF90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42394" y="2252449"/>
              <a:ext cx="3736414" cy="3234990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DDD604B-1A38-744C-8724-2D95FF129BD7}"/>
                </a:ext>
              </a:extLst>
            </p:cNvPr>
            <p:cNvCxnSpPr>
              <a:cxnSpLocks/>
            </p:cNvCxnSpPr>
            <p:nvPr/>
          </p:nvCxnSpPr>
          <p:spPr>
            <a:xfrm>
              <a:off x="1220670" y="3733240"/>
              <a:ext cx="476798" cy="271492"/>
            </a:xfrm>
            <a:prstGeom prst="straightConnector1">
              <a:avLst/>
            </a:prstGeom>
            <a:ln w="38100">
              <a:solidFill>
                <a:srgbClr val="4F9F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8E88983-4B92-AC45-BB41-66A2439CFD76}"/>
                </a:ext>
              </a:extLst>
            </p:cNvPr>
            <p:cNvSpPr/>
            <p:nvPr/>
          </p:nvSpPr>
          <p:spPr>
            <a:xfrm>
              <a:off x="1693895" y="3982832"/>
              <a:ext cx="87701" cy="8770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2870" tIns="51435" rIns="102870" bIns="514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888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E47AAA0-E9F0-194D-A17F-4A49BB59FC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1597" y="3684770"/>
              <a:ext cx="555647" cy="316391"/>
            </a:xfrm>
            <a:prstGeom prst="straightConnector1">
              <a:avLst/>
            </a:prstGeom>
            <a:ln w="38100">
              <a:solidFill>
                <a:srgbClr val="C03D2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7AACF0D-F5CD-FD4E-B601-26966101F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8818" y="4070532"/>
              <a:ext cx="0" cy="600075"/>
            </a:xfrm>
            <a:prstGeom prst="straightConnector1">
              <a:avLst/>
            </a:prstGeom>
            <a:ln w="38100">
              <a:solidFill>
                <a:srgbClr val="437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B2121B-7AF2-F84C-830C-EF51C8DF1FE9}"/>
                </a:ext>
              </a:extLst>
            </p:cNvPr>
            <p:cNvSpPr txBox="1"/>
            <p:nvPr/>
          </p:nvSpPr>
          <p:spPr>
            <a:xfrm>
              <a:off x="1781596" y="4128195"/>
              <a:ext cx="343774" cy="316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75" b="1" dirty="0">
                  <a:solidFill>
                    <a:srgbClr val="4372C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2475" b="1" baseline="-25000" dirty="0">
                  <a:solidFill>
                    <a:srgbClr val="4372C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5F30AE-F951-7544-91E9-6B2369C17275}"/>
                </a:ext>
              </a:extLst>
            </p:cNvPr>
            <p:cNvSpPr txBox="1"/>
            <p:nvPr/>
          </p:nvSpPr>
          <p:spPr>
            <a:xfrm>
              <a:off x="1693896" y="3299561"/>
              <a:ext cx="336258" cy="316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75" b="1" dirty="0">
                  <a:solidFill>
                    <a:srgbClr val="C03D2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2475" b="1" baseline="-25000" dirty="0">
                  <a:solidFill>
                    <a:srgbClr val="C03D2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083624-0AB7-9748-BE55-52D05D2EFB74}"/>
                </a:ext>
              </a:extLst>
            </p:cNvPr>
            <p:cNvSpPr txBox="1"/>
            <p:nvPr/>
          </p:nvSpPr>
          <p:spPr>
            <a:xfrm>
              <a:off x="1112277" y="3774603"/>
              <a:ext cx="343774" cy="316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75" b="1" dirty="0">
                  <a:solidFill>
                    <a:srgbClr val="4F9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2475" b="1" baseline="-25000" dirty="0">
                  <a:solidFill>
                    <a:srgbClr val="4F9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0111A07-CBE6-1F4C-BAC5-0A2573FCEA6A}"/>
                </a:ext>
              </a:extLst>
            </p:cNvPr>
            <p:cNvSpPr txBox="1"/>
            <p:nvPr/>
          </p:nvSpPr>
          <p:spPr>
            <a:xfrm>
              <a:off x="1533452" y="2245155"/>
              <a:ext cx="502061" cy="4792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5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BFAF85-40E3-2F48-8871-0EF108337673}"/>
                </a:ext>
              </a:extLst>
            </p:cNvPr>
            <p:cNvSpPr txBox="1"/>
            <p:nvPr/>
          </p:nvSpPr>
          <p:spPr>
            <a:xfrm>
              <a:off x="229110" y="4512429"/>
              <a:ext cx="355584" cy="4792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4050" b="1" dirty="0">
                  <a:solidFill>
                    <a:srgbClr val="C03D2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FB7CFC-F6AE-F64D-907B-2496BFC95270}"/>
                </a:ext>
              </a:extLst>
            </p:cNvPr>
            <p:cNvSpPr txBox="1"/>
            <p:nvPr/>
          </p:nvSpPr>
          <p:spPr>
            <a:xfrm>
              <a:off x="3018895" y="4512429"/>
              <a:ext cx="374909" cy="4792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4050" b="1" dirty="0">
                  <a:solidFill>
                    <a:srgbClr val="4F9F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Chart 36">
                  <a:extLst>
                    <a:ext uri="{FF2B5EF4-FFF2-40B4-BE49-F238E27FC236}">
                      <a16:creationId xmlns:a16="http://schemas.microsoft.com/office/drawing/2014/main" id="{4CA64DA4-BFAD-BA41-87A7-7BD2DE3F2252}"/>
                    </a:ext>
                  </a:extLst>
                </p:cNvPr>
                <p:cNvGraphicFramePr/>
                <p:nvPr/>
              </p:nvGraphicFramePr>
              <p:xfrm>
                <a:off x="2421374" y="3207135"/>
                <a:ext cx="1058617" cy="68650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</mc:Choice>
          <mc:Fallback xmlns="">
            <p:graphicFrame>
              <p:nvGraphicFramePr>
                <p:cNvPr id="41" name="Chart 40">
                  <a:extLst>
                    <a:ext uri="{FF2B5EF4-FFF2-40B4-BE49-F238E27FC236}">
                      <a16:creationId xmlns:a16="http://schemas.microsoft.com/office/drawing/2014/main" id="{350E853F-2FC7-C84F-9CD3-9DF4877D88E8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879272608"/>
                    </p:ext>
                  </p:extLst>
                </p:nvPr>
              </p:nvGraphicFramePr>
              <p:xfrm>
                <a:off x="2421374" y="3207135"/>
                <a:ext cx="1058617" cy="68650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4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D6C4AC1-2122-DD42-A8BA-5120D62A5923}"/>
                    </a:ext>
                  </a:extLst>
                </p:cNvPr>
                <p:cNvSpPr txBox="1"/>
                <p:nvPr/>
              </p:nvSpPr>
              <p:spPr>
                <a:xfrm>
                  <a:off x="2177546" y="2888891"/>
                  <a:ext cx="1557223" cy="3092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1FA2753-1D84-EB42-9433-F77ED49B7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7546" y="2888891"/>
                  <a:ext cx="1557223" cy="309203"/>
                </a:xfrm>
                <a:prstGeom prst="rect">
                  <a:avLst/>
                </a:prstGeom>
                <a:blipFill>
                  <a:blip r:embed="rId15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683C954-85AB-6246-BE33-F35125764152}"/>
              </a:ext>
            </a:extLst>
          </p:cNvPr>
          <p:cNvSpPr txBox="1"/>
          <p:nvPr/>
        </p:nvSpPr>
        <p:spPr>
          <a:xfrm>
            <a:off x="1247560" y="1140871"/>
            <a:ext cx="3150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Schematic</a:t>
            </a:r>
            <a:endParaRPr lang="en-US" sz="4000" b="1" dirty="0">
              <a:solidFill>
                <a:srgbClr val="C00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59EF25-77B5-4647-A527-A108D5320D56}"/>
              </a:ext>
            </a:extLst>
          </p:cNvPr>
          <p:cNvSpPr txBox="1"/>
          <p:nvPr/>
        </p:nvSpPr>
        <p:spPr>
          <a:xfrm>
            <a:off x="6857031" y="1140871"/>
            <a:ext cx="2703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IsoMaTrix</a:t>
            </a:r>
            <a:endParaRPr lang="en-US" sz="4000" b="1" dirty="0">
              <a:solidFill>
                <a:srgbClr val="C00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 descr="A picture containing clock&#10;&#10;Description automatically generated">
            <a:extLst>
              <a:ext uri="{FF2B5EF4-FFF2-40B4-BE49-F238E27FC236}">
                <a16:creationId xmlns:a16="http://schemas.microsoft.com/office/drawing/2014/main" id="{BE682863-CA32-4B43-B2E9-460C207DD2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71257" y="1917304"/>
            <a:ext cx="1329230" cy="142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84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DD86749B-23E2-004F-A68C-5A03E2B253A8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8851CAC-5B63-7A44-98CC-8D2CF8BECA02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9" name="TextBox 13">
            <a:extLst>
              <a:ext uri="{FF2B5EF4-FFF2-40B4-BE49-F238E27FC236}">
                <a16:creationId xmlns:a16="http://schemas.microsoft.com/office/drawing/2014/main" id="{D52C4879-7462-E841-9757-A798025E2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93634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IsoMatrix: visualizing the isoclines of matrix games</a:t>
            </a:r>
          </a:p>
        </p:txBody>
      </p:sp>
      <p:pic>
        <p:nvPicPr>
          <p:cNvPr id="70" name="droppedImage.pdf">
            <a:extLst>
              <a:ext uri="{FF2B5EF4-FFF2-40B4-BE49-F238E27FC236}">
                <a16:creationId xmlns:a16="http://schemas.microsoft.com/office/drawing/2014/main" id="{D28532D7-9380-9949-83B2-BC4F07D90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28D5FE-B140-3E47-A5D7-7C34A6B977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78748" y="1859618"/>
            <a:ext cx="5684938" cy="492202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959EF25-77B5-4647-A527-A108D5320D56}"/>
              </a:ext>
            </a:extLst>
          </p:cNvPr>
          <p:cNvSpPr txBox="1"/>
          <p:nvPr/>
        </p:nvSpPr>
        <p:spPr>
          <a:xfrm>
            <a:off x="6857031" y="1140871"/>
            <a:ext cx="2703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IsoMaTrix</a:t>
            </a:r>
            <a:endParaRPr lang="en-US" sz="4000" b="1" dirty="0">
              <a:solidFill>
                <a:srgbClr val="C00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 descr="A picture containing clock&#10;&#10;Description automatically generated">
            <a:extLst>
              <a:ext uri="{FF2B5EF4-FFF2-40B4-BE49-F238E27FC236}">
                <a16:creationId xmlns:a16="http://schemas.microsoft.com/office/drawing/2014/main" id="{BE682863-CA32-4B43-B2E9-460C207D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257" y="1917304"/>
            <a:ext cx="1329230" cy="14285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9917D6-DCE1-9E49-D0FD-FEF06FD0D7A3}"/>
              </a:ext>
            </a:extLst>
          </p:cNvPr>
          <p:cNvSpPr txBox="1"/>
          <p:nvPr/>
        </p:nvSpPr>
        <p:spPr>
          <a:xfrm>
            <a:off x="946982" y="1997839"/>
            <a:ext cx="324390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US" b="0" i="0" dirty="0" err="1">
                <a:effectLst/>
                <a:latin typeface="-apple-system"/>
              </a:rPr>
              <a:t>isomatrix</a:t>
            </a:r>
            <a:r>
              <a:rPr lang="en-US" b="0" i="0" dirty="0">
                <a:effectLst/>
                <a:latin typeface="-apple-system"/>
              </a:rPr>
              <a:t>(A)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b="0" i="0" dirty="0" err="1">
                <a:effectLst/>
                <a:latin typeface="-apple-system"/>
              </a:rPr>
              <a:t>isomatrix_fixedpoint</a:t>
            </a:r>
            <a:r>
              <a:rPr lang="en-US" b="0" i="0" dirty="0">
                <a:effectLst/>
                <a:latin typeface="-apple-system"/>
              </a:rPr>
              <a:t>(</a:t>
            </a:r>
            <a:r>
              <a:rPr lang="en-US" b="0" i="0" dirty="0" err="1">
                <a:effectLst/>
                <a:latin typeface="-apple-system"/>
              </a:rPr>
              <a:t>A,index</a:t>
            </a:r>
            <a:r>
              <a:rPr lang="en-US" b="0" i="0" dirty="0">
                <a:effectLst/>
                <a:latin typeface="-apple-system"/>
              </a:rPr>
              <a:t>)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b="0" i="0" dirty="0" err="1">
                <a:effectLst/>
                <a:latin typeface="-apple-system"/>
              </a:rPr>
              <a:t>isomatrix_quiver</a:t>
            </a:r>
            <a:r>
              <a:rPr lang="en-US" b="0" i="0" dirty="0">
                <a:effectLst/>
                <a:latin typeface="-apple-system"/>
              </a:rPr>
              <a:t>(A)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b="0" i="0" dirty="0" err="1">
                <a:effectLst/>
                <a:latin typeface="-apple-system"/>
              </a:rPr>
              <a:t>isomatrix_isocline</a:t>
            </a:r>
            <a:r>
              <a:rPr lang="en-US" b="0" i="0" dirty="0">
                <a:effectLst/>
                <a:latin typeface="-apple-system"/>
              </a:rPr>
              <a:t>(</a:t>
            </a:r>
            <a:r>
              <a:rPr lang="en-US" b="0" i="0" dirty="0" err="1">
                <a:effectLst/>
                <a:latin typeface="-apple-system"/>
              </a:rPr>
              <a:t>A,id</a:t>
            </a:r>
            <a:r>
              <a:rPr lang="en-US" b="0" i="0" dirty="0">
                <a:effectLst/>
                <a:latin typeface="-apple-system"/>
              </a:rPr>
              <a:t>)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b="0" i="0" dirty="0" err="1">
                <a:effectLst/>
                <a:latin typeface="-apple-system"/>
              </a:rPr>
              <a:t>isomatrix_trajectory</a:t>
            </a:r>
            <a:r>
              <a:rPr lang="en-US" b="0" i="0" dirty="0">
                <a:effectLst/>
                <a:latin typeface="-apple-system"/>
              </a:rPr>
              <a:t>(A,x0,tF)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b="0" i="0" dirty="0" err="1">
                <a:effectLst/>
                <a:latin typeface="-apple-system"/>
              </a:rPr>
              <a:t>isomatrix_region</a:t>
            </a:r>
            <a:r>
              <a:rPr lang="en-US" b="0" i="0" dirty="0">
                <a:effectLst/>
                <a:latin typeface="-apple-system"/>
              </a:rPr>
              <a:t>(A)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b="0" i="0" dirty="0" err="1">
                <a:effectLst/>
                <a:latin typeface="-apple-system"/>
              </a:rPr>
              <a:t>isomatrix_velocity</a:t>
            </a:r>
            <a:r>
              <a:rPr lang="en-US" b="0" i="0" dirty="0">
                <a:effectLst/>
                <a:latin typeface="-apple-system"/>
              </a:rPr>
              <a:t>(</a:t>
            </a:r>
            <a:r>
              <a:rPr lang="en-US" b="0" i="0" dirty="0" err="1">
                <a:effectLst/>
                <a:latin typeface="-apple-system"/>
              </a:rPr>
              <a:t>A,id</a:t>
            </a:r>
            <a:r>
              <a:rPr lang="en-US" b="0" i="0" dirty="0">
                <a:effectLst/>
                <a:latin typeface="-apple-system"/>
              </a:rPr>
              <a:t>)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b="0" i="0" dirty="0" err="1">
                <a:effectLst/>
                <a:latin typeface="-apple-system"/>
              </a:rPr>
              <a:t>isomatrix_surface</a:t>
            </a:r>
            <a:r>
              <a:rPr lang="en-US" b="0" i="0" dirty="0">
                <a:effectLst/>
                <a:latin typeface="-apple-system"/>
              </a:rPr>
              <a:t>(</a:t>
            </a:r>
            <a:r>
              <a:rPr lang="en-US" b="0" i="0" dirty="0" err="1">
                <a:effectLst/>
                <a:latin typeface="-apple-system"/>
              </a:rPr>
              <a:t>A,id</a:t>
            </a:r>
            <a:r>
              <a:rPr lang="en-US" b="0" i="0" dirty="0">
                <a:effectLst/>
                <a:latin typeface="-apple-system"/>
              </a:rPr>
              <a:t>)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b="0" i="0" dirty="0" err="1">
                <a:effectLst/>
                <a:latin typeface="-apple-system"/>
              </a:rPr>
              <a:t>isomatrix_pairwise</a:t>
            </a:r>
            <a:r>
              <a:rPr lang="en-US" b="0" i="0" dirty="0">
                <a:effectLst/>
                <a:latin typeface="-apple-system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2382290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DD86749B-23E2-004F-A68C-5A03E2B253A8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8851CAC-5B63-7A44-98CC-8D2CF8BECA02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9" name="TextBox 13">
            <a:extLst>
              <a:ext uri="{FF2B5EF4-FFF2-40B4-BE49-F238E27FC236}">
                <a16:creationId xmlns:a16="http://schemas.microsoft.com/office/drawing/2014/main" id="{D52C4879-7462-E841-9757-A798025E2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936346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IsoMatrix: visualizing the isoclines of matrix games</a:t>
            </a:r>
          </a:p>
        </p:txBody>
      </p:sp>
      <p:pic>
        <p:nvPicPr>
          <p:cNvPr id="70" name="droppedImage.pdf">
            <a:extLst>
              <a:ext uri="{FF2B5EF4-FFF2-40B4-BE49-F238E27FC236}">
                <a16:creationId xmlns:a16="http://schemas.microsoft.com/office/drawing/2014/main" id="{D28532D7-9380-9949-83B2-BC4F07D90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959EF25-77B5-4647-A527-A108D5320D56}"/>
              </a:ext>
            </a:extLst>
          </p:cNvPr>
          <p:cNvSpPr txBox="1"/>
          <p:nvPr/>
        </p:nvSpPr>
        <p:spPr>
          <a:xfrm>
            <a:off x="7966705" y="2151726"/>
            <a:ext cx="357501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Code:</a:t>
            </a:r>
          </a:p>
          <a:p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 = rand(3, 3)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isomatrix(A)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325F6F7-B10B-9348-98DA-AA4A6B8A8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34" y="1209603"/>
            <a:ext cx="6555410" cy="541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55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DD86749B-23E2-004F-A68C-5A03E2B253A8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8851CAC-5B63-7A44-98CC-8D2CF8BECA02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9" name="TextBox 13">
            <a:extLst>
              <a:ext uri="{FF2B5EF4-FFF2-40B4-BE49-F238E27FC236}">
                <a16:creationId xmlns:a16="http://schemas.microsoft.com/office/drawing/2014/main" id="{D52C4879-7462-E841-9757-A798025E2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84513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Isoclines delineate phase space into regions</a:t>
            </a:r>
          </a:p>
        </p:txBody>
      </p:sp>
      <p:pic>
        <p:nvPicPr>
          <p:cNvPr id="70" name="droppedImage.pdf">
            <a:extLst>
              <a:ext uri="{FF2B5EF4-FFF2-40B4-BE49-F238E27FC236}">
                <a16:creationId xmlns:a16="http://schemas.microsoft.com/office/drawing/2014/main" id="{D28532D7-9380-9949-83B2-BC4F07D90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325F6F7-B10B-9348-98DA-AA4A6B8A8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94" t="16157" b="39976"/>
          <a:stretch/>
        </p:blipFill>
        <p:spPr>
          <a:xfrm>
            <a:off x="5421595" y="1624767"/>
            <a:ext cx="6022747" cy="455606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6DE78E6-A2D9-3E4F-991F-BE7AA64070EC}"/>
              </a:ext>
            </a:extLst>
          </p:cNvPr>
          <p:cNvGrpSpPr/>
          <p:nvPr/>
        </p:nvGrpSpPr>
        <p:grpSpPr>
          <a:xfrm>
            <a:off x="1155850" y="1503938"/>
            <a:ext cx="4047127" cy="3330608"/>
            <a:chOff x="13761697" y="1063908"/>
            <a:chExt cx="2230171" cy="1835333"/>
          </a:xfrm>
        </p:grpSpPr>
        <p:pic>
          <p:nvPicPr>
            <p:cNvPr id="47" name="Picture 4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9C3FEB8-7B74-764D-9488-90BF289DE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9464"/>
            <a:stretch/>
          </p:blipFill>
          <p:spPr>
            <a:xfrm>
              <a:off x="13761697" y="1063908"/>
              <a:ext cx="1760277" cy="1835333"/>
            </a:xfrm>
            <a:prstGeom prst="rect">
              <a:avLst/>
            </a:prstGeom>
          </p:spPr>
        </p:pic>
        <p:pic>
          <p:nvPicPr>
            <p:cNvPr id="48" name="Picture 4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733F248-4183-5545-92D9-A9D1D88B2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044" t="30264" b="51676"/>
            <a:stretch/>
          </p:blipFill>
          <p:spPr>
            <a:xfrm>
              <a:off x="15533824" y="1608941"/>
              <a:ext cx="458044" cy="331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1931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DD86749B-23E2-004F-A68C-5A03E2B253A8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8851CAC-5B63-7A44-98CC-8D2CF8BECA02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9" name="TextBox 13">
            <a:extLst>
              <a:ext uri="{FF2B5EF4-FFF2-40B4-BE49-F238E27FC236}">
                <a16:creationId xmlns:a16="http://schemas.microsoft.com/office/drawing/2014/main" id="{D52C4879-7462-E841-9757-A798025E2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78598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Isomatrix used to visualize multiple games</a:t>
            </a:r>
          </a:p>
        </p:txBody>
      </p:sp>
      <p:pic>
        <p:nvPicPr>
          <p:cNvPr id="70" name="droppedImage.pdf">
            <a:extLst>
              <a:ext uri="{FF2B5EF4-FFF2-40B4-BE49-F238E27FC236}">
                <a16:creationId xmlns:a16="http://schemas.microsoft.com/office/drawing/2014/main" id="{D28532D7-9380-9949-83B2-BC4F07D90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49764D9-C61F-6A4F-BB39-F533AB22DE42}"/>
              </a:ext>
            </a:extLst>
          </p:cNvPr>
          <p:cNvGrpSpPr/>
          <p:nvPr/>
        </p:nvGrpSpPr>
        <p:grpSpPr>
          <a:xfrm>
            <a:off x="2106831" y="1139497"/>
            <a:ext cx="6604872" cy="5718503"/>
            <a:chOff x="15247346" y="2938449"/>
            <a:chExt cx="6604872" cy="57185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D6CE12E-8E3D-9E4E-BAAC-C57B828D4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247346" y="2938449"/>
              <a:ext cx="6604872" cy="57185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DFF30FC-2991-7345-AC68-E5E790A80BF1}"/>
                    </a:ext>
                  </a:extLst>
                </p:cNvPr>
                <p:cNvSpPr txBox="1"/>
                <p:nvPr/>
              </p:nvSpPr>
              <p:spPr>
                <a:xfrm>
                  <a:off x="17488275" y="6342598"/>
                  <a:ext cx="10615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𝑹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&lt;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174CFE6-F776-0545-B400-ADB1AA5C04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88275" y="6342598"/>
                  <a:ext cx="106150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5C5AA58-F466-094D-B18C-46D71D7E8C02}"/>
                    </a:ext>
                  </a:extLst>
                </p:cNvPr>
                <p:cNvSpPr txBox="1"/>
                <p:nvPr/>
              </p:nvSpPr>
              <p:spPr>
                <a:xfrm>
                  <a:off x="18321036" y="5022657"/>
                  <a:ext cx="10606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𝑹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&gt;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DABCC67-850C-A841-9370-BE36612C62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21036" y="5022657"/>
                  <a:ext cx="106063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72DA51E-BB04-4A47-84D2-B74C57DE8359}"/>
                </a:ext>
              </a:extLst>
            </p:cNvPr>
            <p:cNvGrpSpPr/>
            <p:nvPr/>
          </p:nvGrpSpPr>
          <p:grpSpPr>
            <a:xfrm>
              <a:off x="19854065" y="3077032"/>
              <a:ext cx="1890326" cy="1583203"/>
              <a:chOff x="4496370" y="300041"/>
              <a:chExt cx="1680289" cy="1407287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4747AA-1D9D-924F-B207-73B6BA353EB3}"/>
                  </a:ext>
                </a:extLst>
              </p:cNvPr>
              <p:cNvSpPr txBox="1"/>
              <p:nvPr/>
            </p:nvSpPr>
            <p:spPr>
              <a:xfrm>
                <a:off x="4496370" y="300041"/>
                <a:ext cx="1680289" cy="32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Treatment dose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751B925-924E-BB44-96BF-377A083974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8035" y="770941"/>
                <a:ext cx="285750" cy="0"/>
              </a:xfrm>
              <a:prstGeom prst="line">
                <a:avLst/>
              </a:prstGeom>
              <a:ln w="92075">
                <a:solidFill>
                  <a:srgbClr val="17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5E29E9-C6C8-1C40-BF0A-7E7BAA04E70C}"/>
                  </a:ext>
                </a:extLst>
              </p:cNvPr>
              <p:cNvSpPr txBox="1"/>
              <p:nvPr/>
            </p:nvSpPr>
            <p:spPr>
              <a:xfrm>
                <a:off x="5123785" y="619257"/>
                <a:ext cx="899391" cy="10669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 = 0.00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 = 0.25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 = 0.50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 = 0.75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5C6B95B-A130-E24C-9B6A-6EDD376544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8035" y="1038955"/>
                <a:ext cx="285750" cy="0"/>
              </a:xfrm>
              <a:prstGeom prst="line">
                <a:avLst/>
              </a:prstGeom>
              <a:ln w="92075">
                <a:solidFill>
                  <a:srgbClr val="5D01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86FA7CC-5EE6-5D43-8BBE-6D30A420D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8035" y="1291141"/>
                <a:ext cx="285750" cy="0"/>
              </a:xfrm>
              <a:prstGeom prst="line">
                <a:avLst/>
              </a:prstGeom>
              <a:ln w="92075">
                <a:solidFill>
                  <a:srgbClr val="B800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E3ECBF7-BF7C-C644-8AAB-58A21182C4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8035" y="1522296"/>
                <a:ext cx="285750" cy="0"/>
              </a:xfrm>
              <a:prstGeom prst="line">
                <a:avLst/>
              </a:prstGeom>
              <a:ln w="920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147AD72-B5D6-E44D-8800-D548FF52B871}"/>
                  </a:ext>
                </a:extLst>
              </p:cNvPr>
              <p:cNvSpPr/>
              <p:nvPr/>
            </p:nvSpPr>
            <p:spPr>
              <a:xfrm>
                <a:off x="4700528" y="616907"/>
                <a:ext cx="1322647" cy="10904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2870" tIns="51435" rIns="102870" bIns="5143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19A8CB2-A26F-7C4C-9DF2-30644A23CDEF}"/>
              </a:ext>
            </a:extLst>
          </p:cNvPr>
          <p:cNvSpPr txBox="1"/>
          <p:nvPr/>
        </p:nvSpPr>
        <p:spPr>
          <a:xfrm>
            <a:off x="20007626" y="212739"/>
            <a:ext cx="2836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D.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Isoclines</a:t>
            </a:r>
            <a:endParaRPr lang="en-US" sz="4000" b="1" dirty="0">
              <a:solidFill>
                <a:srgbClr val="C00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327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DD86749B-23E2-004F-A68C-5A03E2B253A8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8851CAC-5B63-7A44-98CC-8D2CF8BECA02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9" name="TextBox 13">
            <a:extLst>
              <a:ext uri="{FF2B5EF4-FFF2-40B4-BE49-F238E27FC236}">
                <a16:creationId xmlns:a16="http://schemas.microsoft.com/office/drawing/2014/main" id="{D52C4879-7462-E841-9757-A798025E2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92696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Isomatrix + HAL to quantify stochastic uncertainty</a:t>
            </a:r>
          </a:p>
        </p:txBody>
      </p:sp>
      <p:pic>
        <p:nvPicPr>
          <p:cNvPr id="70" name="droppedImage.pdf">
            <a:extLst>
              <a:ext uri="{FF2B5EF4-FFF2-40B4-BE49-F238E27FC236}">
                <a16:creationId xmlns:a16="http://schemas.microsoft.com/office/drawing/2014/main" id="{D28532D7-9380-9949-83B2-BC4F07D90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19A8CB2-A26F-7C4C-9DF2-30644A23CDEF}"/>
              </a:ext>
            </a:extLst>
          </p:cNvPr>
          <p:cNvSpPr txBox="1"/>
          <p:nvPr/>
        </p:nvSpPr>
        <p:spPr>
          <a:xfrm>
            <a:off x="20007626" y="212739"/>
            <a:ext cx="2836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D.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Isoclines</a:t>
            </a:r>
            <a:endParaRPr lang="en-US" sz="4000" b="1" dirty="0">
              <a:solidFill>
                <a:srgbClr val="C00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3855F4C-C643-524B-B581-DF740EFF21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29196" y="1742233"/>
            <a:ext cx="5681990" cy="491947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867F67B-02EA-C14D-91E3-8E0745AF7C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806"/>
          <a:stretch/>
        </p:blipFill>
        <p:spPr>
          <a:xfrm>
            <a:off x="716020" y="1737261"/>
            <a:ext cx="4783874" cy="4919472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3B6129CA-BA74-664D-B96E-4319D9A9BF62}"/>
              </a:ext>
            </a:extLst>
          </p:cNvPr>
          <p:cNvGrpSpPr/>
          <p:nvPr/>
        </p:nvGrpSpPr>
        <p:grpSpPr>
          <a:xfrm>
            <a:off x="6566001" y="1963031"/>
            <a:ext cx="1969841" cy="1755587"/>
            <a:chOff x="4571412" y="3187549"/>
            <a:chExt cx="1969841" cy="1755587"/>
          </a:xfrm>
        </p:grpSpPr>
        <p:sp>
          <p:nvSpPr>
            <p:cNvPr id="59" name="Pie 58">
              <a:extLst>
                <a:ext uri="{FF2B5EF4-FFF2-40B4-BE49-F238E27FC236}">
                  <a16:creationId xmlns:a16="http://schemas.microsoft.com/office/drawing/2014/main" id="{6978F9EA-0B31-8D43-8518-DD9EA0DB7FBE}"/>
                </a:ext>
              </a:extLst>
            </p:cNvPr>
            <p:cNvSpPr/>
            <p:nvPr/>
          </p:nvSpPr>
          <p:spPr>
            <a:xfrm rot="16200000">
              <a:off x="4577407" y="3548482"/>
              <a:ext cx="1385616" cy="1385616"/>
            </a:xfrm>
            <a:prstGeom prst="pie">
              <a:avLst>
                <a:gd name="adj1" fmla="val 20907242"/>
                <a:gd name="adj2" fmla="val 6744869"/>
              </a:avLst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2CBD105-4F2B-9E45-98A3-9704E643A815}"/>
                </a:ext>
              </a:extLst>
            </p:cNvPr>
            <p:cNvCxnSpPr/>
            <p:nvPr/>
          </p:nvCxnSpPr>
          <p:spPr>
            <a:xfrm flipV="1">
              <a:off x="5277857" y="3470889"/>
              <a:ext cx="752559" cy="752559"/>
            </a:xfrm>
            <a:prstGeom prst="straightConnector1">
              <a:avLst/>
            </a:prstGeom>
            <a:ln w="635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BF5F8C7-E250-4F44-A626-F14F8978B0DA}"/>
                </a:ext>
              </a:extLst>
            </p:cNvPr>
            <p:cNvSpPr txBox="1"/>
            <p:nvPr/>
          </p:nvSpPr>
          <p:spPr>
            <a:xfrm>
              <a:off x="4847766" y="4124327"/>
              <a:ext cx="470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D49A85-BBFB-3646-9437-0A957BDF6440}"/>
                </a:ext>
              </a:extLst>
            </p:cNvPr>
            <p:cNvSpPr txBox="1"/>
            <p:nvPr/>
          </p:nvSpPr>
          <p:spPr>
            <a:xfrm>
              <a:off x="6051197" y="3335815"/>
              <a:ext cx="48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24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83F86A0-1CF1-5D4B-9141-0FB963FDE5F3}"/>
                </a:ext>
              </a:extLst>
            </p:cNvPr>
            <p:cNvSpPr/>
            <p:nvPr/>
          </p:nvSpPr>
          <p:spPr>
            <a:xfrm>
              <a:off x="6015977" y="3383768"/>
              <a:ext cx="103173" cy="1031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BB52B3C-227F-B34E-8B66-BDA51AB89D78}"/>
                </a:ext>
              </a:extLst>
            </p:cNvPr>
            <p:cNvSpPr/>
            <p:nvPr/>
          </p:nvSpPr>
          <p:spPr>
            <a:xfrm>
              <a:off x="5214593" y="4186874"/>
              <a:ext cx="103173" cy="10317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7B8C70F-BA1C-EB41-8D8E-1DB4B6869645}"/>
                </a:ext>
              </a:extLst>
            </p:cNvPr>
            <p:cNvSpPr txBox="1"/>
            <p:nvPr/>
          </p:nvSpPr>
          <p:spPr>
            <a:xfrm>
              <a:off x="5979881" y="4338565"/>
              <a:ext cx="561372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𝛳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-σ</a:t>
              </a:r>
              <a:endParaRPr lang="en-US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2C17E4C-49DB-FC44-8BB6-891C10DDC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7857" y="4238460"/>
              <a:ext cx="1013951" cy="1041"/>
            </a:xfrm>
            <a:prstGeom prst="straightConnector1">
              <a:avLst/>
            </a:prstGeom>
            <a:ln w="34925" cap="rnd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C9D73C2A-3230-934D-99A2-BFA32FCF5A49}"/>
                </a:ext>
              </a:extLst>
            </p:cNvPr>
            <p:cNvSpPr/>
            <p:nvPr/>
          </p:nvSpPr>
          <p:spPr>
            <a:xfrm>
              <a:off x="5144008" y="3903401"/>
              <a:ext cx="619830" cy="619830"/>
            </a:xfrm>
            <a:prstGeom prst="arc">
              <a:avLst>
                <a:gd name="adj1" fmla="val 17899611"/>
                <a:gd name="adj2" fmla="val 0"/>
              </a:avLst>
            </a:prstGeom>
            <a:ln w="2222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37F56F04-6EB2-D642-808F-3A49269C56AA}"/>
                </a:ext>
              </a:extLst>
            </p:cNvPr>
            <p:cNvSpPr/>
            <p:nvPr/>
          </p:nvSpPr>
          <p:spPr>
            <a:xfrm flipV="1">
              <a:off x="4607036" y="3522985"/>
              <a:ext cx="1420151" cy="1420151"/>
            </a:xfrm>
            <a:prstGeom prst="arc">
              <a:avLst>
                <a:gd name="adj1" fmla="val 20132320"/>
                <a:gd name="adj2" fmla="val 2798759"/>
              </a:avLst>
            </a:prstGeom>
            <a:ln w="2222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E0FED9-89F6-0049-B54A-49F9450C70F2}"/>
                </a:ext>
              </a:extLst>
            </p:cNvPr>
            <p:cNvSpPr txBox="1"/>
            <p:nvPr/>
          </p:nvSpPr>
          <p:spPr>
            <a:xfrm>
              <a:off x="4975471" y="3187549"/>
              <a:ext cx="61908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𝛳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+σ</a:t>
              </a:r>
              <a:endParaRPr lang="en-US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5B37B33-F061-1E4E-B70C-69B74E27A97D}"/>
                </a:ext>
              </a:extLst>
            </p:cNvPr>
            <p:cNvSpPr txBox="1"/>
            <p:nvPr/>
          </p:nvSpPr>
          <p:spPr>
            <a:xfrm>
              <a:off x="5406116" y="3939661"/>
              <a:ext cx="34176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𝛳</a:t>
              </a:r>
              <a:endParaRPr lang="en-US" b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1D8FBDE7-79B5-224E-A94E-26A5062EB628}"/>
                </a:ext>
              </a:extLst>
            </p:cNvPr>
            <p:cNvSpPr/>
            <p:nvPr/>
          </p:nvSpPr>
          <p:spPr>
            <a:xfrm rot="16200000">
              <a:off x="4571412" y="3486391"/>
              <a:ext cx="1420151" cy="1420151"/>
            </a:xfrm>
            <a:prstGeom prst="arc">
              <a:avLst>
                <a:gd name="adj1" fmla="val 20802188"/>
                <a:gd name="adj2" fmla="val 2798759"/>
              </a:avLst>
            </a:prstGeom>
            <a:ln w="2222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82E627E8-BEDC-E24B-9FBD-1B2AA06AC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574" y="2284540"/>
            <a:ext cx="1270000" cy="127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457DA77B-1082-3249-8862-5206606AF78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60350" y="3758632"/>
            <a:ext cx="1270000" cy="127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6D0C413-D677-1B40-9738-71F06156F73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452587" y="3807459"/>
            <a:ext cx="1270000" cy="127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9" name="Picture 78" descr="A picture containing fabric&#10;&#10;Description automatically generated">
            <a:extLst>
              <a:ext uri="{FF2B5EF4-FFF2-40B4-BE49-F238E27FC236}">
                <a16:creationId xmlns:a16="http://schemas.microsoft.com/office/drawing/2014/main" id="{ED5DE67D-E2DE-D349-B974-7C433681DC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5762" y="2284540"/>
            <a:ext cx="1270000" cy="127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80" name="Chart 79">
            <a:extLst>
              <a:ext uri="{FF2B5EF4-FFF2-40B4-BE49-F238E27FC236}">
                <a16:creationId xmlns:a16="http://schemas.microsoft.com/office/drawing/2014/main" id="{91E2A8E2-BB89-9440-B18C-664B9B68E676}"/>
              </a:ext>
            </a:extLst>
          </p:cNvPr>
          <p:cNvGraphicFramePr/>
          <p:nvPr/>
        </p:nvGraphicFramePr>
        <p:xfrm>
          <a:off x="1266224" y="3594010"/>
          <a:ext cx="1188724" cy="770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81" name="Chart 80">
            <a:extLst>
              <a:ext uri="{FF2B5EF4-FFF2-40B4-BE49-F238E27FC236}">
                <a16:creationId xmlns:a16="http://schemas.microsoft.com/office/drawing/2014/main" id="{EA946F88-1499-744A-B4D1-127EBDF667FF}"/>
              </a:ext>
            </a:extLst>
          </p:cNvPr>
          <p:cNvGraphicFramePr/>
          <p:nvPr/>
        </p:nvGraphicFramePr>
        <p:xfrm>
          <a:off x="4482548" y="3587922"/>
          <a:ext cx="1188724" cy="770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82" name="Chart 81">
            <a:extLst>
              <a:ext uri="{FF2B5EF4-FFF2-40B4-BE49-F238E27FC236}">
                <a16:creationId xmlns:a16="http://schemas.microsoft.com/office/drawing/2014/main" id="{1AB0E8AC-0422-5046-89AC-A0030DCE7B39}"/>
              </a:ext>
            </a:extLst>
          </p:cNvPr>
          <p:cNvGraphicFramePr/>
          <p:nvPr/>
        </p:nvGraphicFramePr>
        <p:xfrm>
          <a:off x="3750882" y="2109279"/>
          <a:ext cx="1188724" cy="770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83" name="Chart 82">
            <a:extLst>
              <a:ext uri="{FF2B5EF4-FFF2-40B4-BE49-F238E27FC236}">
                <a16:creationId xmlns:a16="http://schemas.microsoft.com/office/drawing/2014/main" id="{5AB92046-CEE8-0C45-B5DC-5F8CC6F437EC}"/>
              </a:ext>
            </a:extLst>
          </p:cNvPr>
          <p:cNvGraphicFramePr/>
          <p:nvPr/>
        </p:nvGraphicFramePr>
        <p:xfrm>
          <a:off x="2066250" y="2105735"/>
          <a:ext cx="1188724" cy="770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A0EEAF8-941B-FE45-ADC3-FC0A7C3181CD}"/>
              </a:ext>
            </a:extLst>
          </p:cNvPr>
          <p:cNvCxnSpPr>
            <a:cxnSpLocks/>
          </p:cNvCxnSpPr>
          <p:nvPr/>
        </p:nvCxnSpPr>
        <p:spPr>
          <a:xfrm>
            <a:off x="2353575" y="2922034"/>
            <a:ext cx="1207013" cy="376679"/>
          </a:xfrm>
          <a:prstGeom prst="straightConnector1">
            <a:avLst/>
          </a:prstGeom>
          <a:ln w="63500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249CD5-AC66-3949-B40B-E21E72EA5716}"/>
              </a:ext>
            </a:extLst>
          </p:cNvPr>
          <p:cNvCxnSpPr>
            <a:cxnSpLocks/>
          </p:cNvCxnSpPr>
          <p:nvPr/>
        </p:nvCxnSpPr>
        <p:spPr>
          <a:xfrm flipH="1">
            <a:off x="4666676" y="4442459"/>
            <a:ext cx="742785" cy="765968"/>
          </a:xfrm>
          <a:prstGeom prst="straightConnector1">
            <a:avLst/>
          </a:prstGeom>
          <a:ln w="63500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8F34563-B2D4-984F-9C86-65FE68164CAE}"/>
              </a:ext>
            </a:extLst>
          </p:cNvPr>
          <p:cNvCxnSpPr>
            <a:cxnSpLocks/>
          </p:cNvCxnSpPr>
          <p:nvPr/>
        </p:nvCxnSpPr>
        <p:spPr>
          <a:xfrm>
            <a:off x="1559348" y="4442459"/>
            <a:ext cx="742785" cy="765968"/>
          </a:xfrm>
          <a:prstGeom prst="straightConnector1">
            <a:avLst/>
          </a:prstGeom>
          <a:ln w="63500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041A02F-C6BA-0449-8E34-1857664CAE8C}"/>
              </a:ext>
            </a:extLst>
          </p:cNvPr>
          <p:cNvCxnSpPr>
            <a:cxnSpLocks/>
            <a:stCxn id="79" idx="1"/>
          </p:cNvCxnSpPr>
          <p:nvPr/>
        </p:nvCxnSpPr>
        <p:spPr>
          <a:xfrm flipH="1">
            <a:off x="3468748" y="2919540"/>
            <a:ext cx="1237014" cy="1878519"/>
          </a:xfrm>
          <a:prstGeom prst="straightConnector1">
            <a:avLst/>
          </a:prstGeom>
          <a:ln w="63500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E888659-BEE8-B24B-908A-9F4DA2F9F58E}"/>
              </a:ext>
            </a:extLst>
          </p:cNvPr>
          <p:cNvSpPr txBox="1"/>
          <p:nvPr/>
        </p:nvSpPr>
        <p:spPr>
          <a:xfrm>
            <a:off x="442691" y="1025565"/>
            <a:ext cx="49842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Spatial IsoMaTrix</a:t>
            </a:r>
            <a:endParaRPr lang="en-US" sz="4000" b="1" dirty="0">
              <a:solidFill>
                <a:srgbClr val="C00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4AE3665-BDC1-D749-8787-331D3E4397AC}"/>
              </a:ext>
            </a:extLst>
          </p:cNvPr>
          <p:cNvSpPr txBox="1"/>
          <p:nvPr/>
        </p:nvSpPr>
        <p:spPr>
          <a:xfrm>
            <a:off x="7038885" y="1071181"/>
            <a:ext cx="3921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Uncertainty</a:t>
            </a:r>
            <a:endParaRPr lang="en-US" sz="4000" b="1" dirty="0">
              <a:solidFill>
                <a:srgbClr val="C00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057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84474" y="4315131"/>
            <a:ext cx="9605913" cy="21112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5D279"/>
                </a:solidFill>
                <a:latin typeface="Avenir Next" charset="0"/>
                <a:ea typeface="Avenir Next" charset="0"/>
                <a:cs typeface="Avenir Next" charset="0"/>
              </a:rPr>
              <a:t>“You can’t look at the competition and say you’re going to do it better. You have to look at the competition and say you’re going to do it differently.”</a:t>
            </a:r>
          </a:p>
          <a:p>
            <a:pPr algn="l"/>
            <a:r>
              <a:rPr lang="en-US" dirty="0">
                <a:solidFill>
                  <a:srgbClr val="75D279"/>
                </a:solidFill>
                <a:latin typeface="Avenir Next" charset="0"/>
                <a:ea typeface="Avenir Next" charset="0"/>
                <a:cs typeface="Avenir Next" charset="0"/>
              </a:rPr>
              <a:t>-Steve Jobs- 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8649947" y="3331032"/>
            <a:ext cx="6870700" cy="213406"/>
          </a:xfrm>
          <a:prstGeom prst="rect">
            <a:avLst/>
          </a:prstGeom>
          <a:solidFill>
            <a:srgbClr val="02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 defTabSz="457065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750480"/>
            <a:ext cx="12192000" cy="251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270C0"/>
                </a:solidFill>
                <a:latin typeface="Avenir Next Bold"/>
                <a:cs typeface="Avenir Next Bold"/>
              </a:rPr>
              <a:t>3.  The Prisoner’s Dilemma</a:t>
            </a:r>
            <a:br>
              <a:rPr lang="en-US" dirty="0">
                <a:solidFill>
                  <a:srgbClr val="0270C0"/>
                </a:solidFill>
                <a:latin typeface="Avenir Next Bold"/>
                <a:cs typeface="Avenir Next Bold"/>
              </a:rPr>
            </a:br>
            <a:r>
              <a:rPr lang="en-US" dirty="0">
                <a:solidFill>
                  <a:srgbClr val="0270C0"/>
                </a:solidFill>
                <a:latin typeface="Avenir Next Bold"/>
                <a:cs typeface="Avenir Next Bold"/>
              </a:rPr>
              <a:t>      and Resistance</a:t>
            </a:r>
          </a:p>
          <a:p>
            <a:pPr algn="l"/>
            <a:r>
              <a:rPr lang="en-US" dirty="0">
                <a:latin typeface="Avenir Next Bold"/>
                <a:cs typeface="Avenir Next Bold"/>
              </a:rPr>
              <a:t>	  </a:t>
            </a:r>
            <a:r>
              <a:rPr lang="en-US" sz="3600" dirty="0">
                <a:solidFill>
                  <a:srgbClr val="7AC067"/>
                </a:solidFill>
                <a:latin typeface="Avenir Next Bold"/>
                <a:cs typeface="Avenir Next Bold"/>
              </a:rPr>
              <a:t>Competitive Release</a:t>
            </a:r>
          </a:p>
        </p:txBody>
      </p:sp>
      <p:pic>
        <p:nvPicPr>
          <p:cNvPr id="7" name="Picture 6" descr="Macintosh HD:Users:westjb:Desktop:Moffitt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4" b="34796"/>
          <a:stretch/>
        </p:blipFill>
        <p:spPr bwMode="auto">
          <a:xfrm>
            <a:off x="10767046" y="6495199"/>
            <a:ext cx="1211548" cy="32200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  <a:ext uri="{53640926-AAD7-44d8-BBD7-CCE9431645EC}">
              <a14:shadowObscured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/>
            </a:ext>
          </a:extLst>
        </p:spPr>
      </p:pic>
    </p:spTree>
    <p:extLst>
      <p:ext uri="{BB962C8B-B14F-4D97-AF65-F5344CB8AC3E}">
        <p14:creationId xmlns:p14="http://schemas.microsoft.com/office/powerpoint/2010/main" val="3430441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Arrow Connector 45"/>
          <p:cNvCxnSpPr/>
          <p:nvPr/>
        </p:nvCxnSpPr>
        <p:spPr>
          <a:xfrm flipV="1">
            <a:off x="2778642" y="2772450"/>
            <a:ext cx="0" cy="2278823"/>
          </a:xfrm>
          <a:prstGeom prst="straightConnector1">
            <a:avLst/>
          </a:prstGeom>
          <a:ln w="25400"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500293" y="3477781"/>
            <a:ext cx="0" cy="2273348"/>
          </a:xfrm>
          <a:prstGeom prst="straightConnector1">
            <a:avLst/>
          </a:prstGeom>
          <a:ln w="25400"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4466757" y="4644571"/>
            <a:ext cx="0" cy="630724"/>
          </a:xfrm>
          <a:prstGeom prst="straightConnector1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047155" y="5345962"/>
            <a:ext cx="0" cy="1184464"/>
          </a:xfrm>
          <a:prstGeom prst="straightConnector1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055935" y="2531985"/>
            <a:ext cx="0" cy="996592"/>
          </a:xfrm>
          <a:prstGeom prst="straightConnector1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500293" y="2704986"/>
            <a:ext cx="0" cy="809012"/>
          </a:xfrm>
          <a:prstGeom prst="straightConnector1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500293" y="3112098"/>
            <a:ext cx="1552794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053844" y="1732313"/>
            <a:ext cx="0" cy="996592"/>
          </a:xfrm>
          <a:prstGeom prst="straightConnector1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795960" y="1708394"/>
            <a:ext cx="0" cy="996592"/>
          </a:xfrm>
          <a:prstGeom prst="straightConnector1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74"/>
          <p:cNvSpPr txBox="1"/>
          <p:nvPr/>
        </p:nvSpPr>
        <p:spPr>
          <a:xfrm>
            <a:off x="2980716" y="1584881"/>
            <a:ext cx="3796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US" sz="2000" kern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Fitness conferring Driver </a:t>
            </a:r>
            <a:r>
              <a:rPr lang="en-US" sz="2000" kern="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mutation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787766" y="2517406"/>
            <a:ext cx="1612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23232"/>
                </a:solidFill>
                <a:latin typeface="Times New Roman" charset="0"/>
                <a:ea typeface="Times New Roman" charset="0"/>
                <a:cs typeface="Times New Roman" charset="0"/>
              </a:rPr>
              <a:t>no therapy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849086" y="3967116"/>
            <a:ext cx="8528628" cy="0"/>
          </a:xfrm>
          <a:prstGeom prst="straightConnector1">
            <a:avLst/>
          </a:prstGeom>
          <a:ln w="123825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74"/>
          <p:cNvSpPr txBox="1"/>
          <p:nvPr/>
        </p:nvSpPr>
        <p:spPr>
          <a:xfrm>
            <a:off x="849086" y="3628562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en-US" sz="1600" b="1" kern="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Fitness</a:t>
            </a:r>
          </a:p>
        </p:txBody>
      </p:sp>
      <p:sp>
        <p:nvSpPr>
          <p:cNvPr id="21" name="Oval 68"/>
          <p:cNvSpPr/>
          <p:nvPr/>
        </p:nvSpPr>
        <p:spPr>
          <a:xfrm>
            <a:off x="2831345" y="5136746"/>
            <a:ext cx="447881" cy="422998"/>
          </a:xfrm>
          <a:prstGeom prst="ellipse">
            <a:avLst/>
          </a:prstGeom>
          <a:solidFill>
            <a:srgbClr val="FF25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065">
              <a:defRPr/>
            </a:pPr>
            <a:endParaRPr lang="en-US" kern="0">
              <a:solidFill>
                <a:srgbClr val="FF2500"/>
              </a:solidFill>
            </a:endParaRPr>
          </a:p>
        </p:txBody>
      </p:sp>
      <p:sp>
        <p:nvSpPr>
          <p:cNvPr id="22" name="Oval 68"/>
          <p:cNvSpPr/>
          <p:nvPr/>
        </p:nvSpPr>
        <p:spPr>
          <a:xfrm>
            <a:off x="5265358" y="5134463"/>
            <a:ext cx="447881" cy="422998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065">
              <a:defRPr/>
            </a:pPr>
            <a:endParaRPr lang="en-US" kern="0">
              <a:solidFill>
                <a:srgbClr val="FF2500"/>
              </a:solidFill>
            </a:endParaRPr>
          </a:p>
        </p:txBody>
      </p:sp>
      <p:sp>
        <p:nvSpPr>
          <p:cNvPr id="23" name="Oval 68"/>
          <p:cNvSpPr/>
          <p:nvPr/>
        </p:nvSpPr>
        <p:spPr>
          <a:xfrm>
            <a:off x="4242060" y="5136746"/>
            <a:ext cx="447881" cy="422998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065">
              <a:defRPr/>
            </a:pPr>
            <a:endParaRPr lang="en-US" kern="0">
              <a:solidFill>
                <a:srgbClr val="FF25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227422" y="5654406"/>
            <a:ext cx="1811033" cy="968921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Oval 68"/>
          <p:cNvSpPr/>
          <p:nvPr/>
        </p:nvSpPr>
        <p:spPr>
          <a:xfrm>
            <a:off x="10331049" y="5802580"/>
            <a:ext cx="174912" cy="165194"/>
          </a:xfrm>
          <a:prstGeom prst="ellipse">
            <a:avLst/>
          </a:prstGeom>
          <a:solidFill>
            <a:srgbClr val="FF25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065">
              <a:defRPr/>
            </a:pPr>
            <a:endParaRPr lang="en-US" kern="0">
              <a:solidFill>
                <a:srgbClr val="FF2500"/>
              </a:solidFill>
            </a:endParaRPr>
          </a:p>
        </p:txBody>
      </p:sp>
      <p:sp>
        <p:nvSpPr>
          <p:cNvPr id="26" name="Oval 68"/>
          <p:cNvSpPr/>
          <p:nvPr/>
        </p:nvSpPr>
        <p:spPr>
          <a:xfrm>
            <a:off x="10331049" y="6079579"/>
            <a:ext cx="174912" cy="165194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065">
              <a:defRPr/>
            </a:pPr>
            <a:endParaRPr lang="en-US" kern="0">
              <a:solidFill>
                <a:srgbClr val="FF2500"/>
              </a:solidFill>
            </a:endParaRPr>
          </a:p>
        </p:txBody>
      </p:sp>
      <p:sp>
        <p:nvSpPr>
          <p:cNvPr id="27" name="Oval 68"/>
          <p:cNvSpPr/>
          <p:nvPr/>
        </p:nvSpPr>
        <p:spPr>
          <a:xfrm>
            <a:off x="10331049" y="6356578"/>
            <a:ext cx="174912" cy="165194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065">
              <a:defRPr/>
            </a:pPr>
            <a:endParaRPr lang="en-US" kern="0">
              <a:solidFill>
                <a:srgbClr val="FF2500"/>
              </a:solidFill>
            </a:endParaRPr>
          </a:p>
        </p:txBody>
      </p:sp>
      <p:sp>
        <p:nvSpPr>
          <p:cNvPr id="28" name="TextBox 75"/>
          <p:cNvSpPr txBox="1"/>
          <p:nvPr/>
        </p:nvSpPr>
        <p:spPr>
          <a:xfrm>
            <a:off x="10505961" y="5751129"/>
            <a:ext cx="1519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200" kern="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Sensitive Cancer Cell</a:t>
            </a:r>
          </a:p>
        </p:txBody>
      </p:sp>
      <p:sp>
        <p:nvSpPr>
          <p:cNvPr id="29" name="TextBox 75"/>
          <p:cNvSpPr txBox="1"/>
          <p:nvPr/>
        </p:nvSpPr>
        <p:spPr>
          <a:xfrm>
            <a:off x="10505961" y="6026446"/>
            <a:ext cx="1537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200" kern="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Resistant Cancer Cell</a:t>
            </a:r>
          </a:p>
        </p:txBody>
      </p:sp>
      <p:sp>
        <p:nvSpPr>
          <p:cNvPr id="30" name="TextBox 75"/>
          <p:cNvSpPr txBox="1"/>
          <p:nvPr/>
        </p:nvSpPr>
        <p:spPr>
          <a:xfrm>
            <a:off x="10505961" y="6315013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200" kern="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Healthy Cell</a:t>
            </a:r>
          </a:p>
        </p:txBody>
      </p:sp>
      <p:sp>
        <p:nvSpPr>
          <p:cNvPr id="31" name="Oval 68"/>
          <p:cNvSpPr/>
          <p:nvPr/>
        </p:nvSpPr>
        <p:spPr>
          <a:xfrm>
            <a:off x="6829147" y="2517406"/>
            <a:ext cx="447881" cy="422998"/>
          </a:xfrm>
          <a:prstGeom prst="ellipse">
            <a:avLst/>
          </a:prstGeom>
          <a:solidFill>
            <a:srgbClr val="FF25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065">
              <a:defRPr/>
            </a:pPr>
            <a:endParaRPr lang="en-US" kern="0">
              <a:solidFill>
                <a:srgbClr val="FF2500"/>
              </a:solidFill>
            </a:endParaRPr>
          </a:p>
        </p:txBody>
      </p:sp>
      <p:sp>
        <p:nvSpPr>
          <p:cNvPr id="32" name="Oval 68"/>
          <p:cNvSpPr/>
          <p:nvPr/>
        </p:nvSpPr>
        <p:spPr>
          <a:xfrm>
            <a:off x="5266557" y="2517406"/>
            <a:ext cx="447881" cy="422998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065">
              <a:defRPr/>
            </a:pPr>
            <a:endParaRPr lang="en-US" kern="0">
              <a:solidFill>
                <a:srgbClr val="FF2500"/>
              </a:solidFill>
            </a:endParaRPr>
          </a:p>
        </p:txBody>
      </p:sp>
      <p:sp>
        <p:nvSpPr>
          <p:cNvPr id="33" name="Oval 68"/>
          <p:cNvSpPr/>
          <p:nvPr/>
        </p:nvSpPr>
        <p:spPr>
          <a:xfrm>
            <a:off x="2559655" y="2517406"/>
            <a:ext cx="447881" cy="422998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065">
              <a:defRPr/>
            </a:pPr>
            <a:endParaRPr lang="en-US" kern="0">
              <a:solidFill>
                <a:srgbClr val="FF25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795960" y="2004205"/>
            <a:ext cx="4257127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74"/>
          <p:cNvSpPr txBox="1"/>
          <p:nvPr/>
        </p:nvSpPr>
        <p:spPr>
          <a:xfrm>
            <a:off x="5615583" y="3129777"/>
            <a:ext cx="1390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400">
              <a:defRPr/>
            </a:pPr>
            <a:r>
              <a:rPr lang="en-US" sz="2000" kern="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Fitness cost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2778642" y="4769291"/>
            <a:ext cx="168735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74"/>
          <p:cNvSpPr txBox="1"/>
          <p:nvPr/>
        </p:nvSpPr>
        <p:spPr>
          <a:xfrm>
            <a:off x="3031696" y="4080032"/>
            <a:ext cx="1207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2000" kern="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Chemo</a:t>
            </a:r>
          </a:p>
          <a:p>
            <a:pPr defTabSz="914400">
              <a:defRPr/>
            </a:pPr>
            <a:r>
              <a:rPr lang="en-US" sz="2000" kern="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advantage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200515" y="4699123"/>
            <a:ext cx="2177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23232"/>
                </a:solidFill>
                <a:latin typeface="Times New Roman" charset="0"/>
                <a:ea typeface="Times New Roman" charset="0"/>
                <a:cs typeface="Times New Roman" charset="0"/>
              </a:rPr>
              <a:t>during therapy</a:t>
            </a:r>
          </a:p>
        </p:txBody>
      </p:sp>
      <p:sp>
        <p:nvSpPr>
          <p:cNvPr id="61" name="TextBox 74"/>
          <p:cNvSpPr txBox="1"/>
          <p:nvPr/>
        </p:nvSpPr>
        <p:spPr>
          <a:xfrm>
            <a:off x="849086" y="4065339"/>
            <a:ext cx="1205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600" i="1" kern="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Low Fitness</a:t>
            </a:r>
          </a:p>
        </p:txBody>
      </p:sp>
      <p:sp>
        <p:nvSpPr>
          <p:cNvPr id="68" name="TextBox 74"/>
          <p:cNvSpPr txBox="1"/>
          <p:nvPr/>
        </p:nvSpPr>
        <p:spPr>
          <a:xfrm>
            <a:off x="7656569" y="4035571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600" i="1" kern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High Fitness</a:t>
            </a:r>
            <a:endParaRPr lang="en-US" sz="1600" i="1" kern="0" dirty="0">
              <a:solidFill>
                <a:prstClr val="black"/>
              </a:solidFill>
              <a:latin typeface="Adobe Caslon Pro" charset="0"/>
              <a:ea typeface="Adobe Caslon Pro" charset="0"/>
              <a:cs typeface="Adobe Caslon Pro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054176" y="3565590"/>
            <a:ext cx="0" cy="2971366"/>
          </a:xfrm>
          <a:prstGeom prst="straightConnector1">
            <a:avLst/>
          </a:prstGeom>
          <a:ln w="25400">
            <a:solidFill>
              <a:schemeClr val="tx2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54412" y="6288764"/>
            <a:ext cx="3998675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74"/>
          <p:cNvSpPr txBox="1"/>
          <p:nvPr/>
        </p:nvSpPr>
        <p:spPr>
          <a:xfrm>
            <a:off x="4693177" y="6391957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2000" kern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Chemo disadvantage</a:t>
            </a:r>
            <a:endParaRPr lang="en-US" sz="2000" kern="0" dirty="0">
              <a:solidFill>
                <a:prstClr val="black"/>
              </a:solidFill>
              <a:latin typeface="Adobe Caslon Pro" charset="0"/>
              <a:ea typeface="Adobe Caslon Pro" charset="0"/>
              <a:cs typeface="Adobe Caslon Pro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96427" y="344006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23232"/>
                </a:solidFill>
                <a:latin typeface="Times New Roman" charset="0"/>
                <a:ea typeface="Times New Roman" charset="0"/>
                <a:cs typeface="Times New Roman" charset="0"/>
              </a:rPr>
              <a:t>𝛾</a:t>
            </a:r>
            <a:r>
              <a:rPr lang="en-US" b="1" baseline="-25000" dirty="0">
                <a:solidFill>
                  <a:srgbClr val="323232"/>
                </a:solidFill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b="1" dirty="0">
                <a:solidFill>
                  <a:srgbClr val="323232"/>
                </a:solidFill>
                <a:latin typeface="Times New Roman" charset="0"/>
                <a:ea typeface="Times New Roman" charset="0"/>
                <a:cs typeface="Times New Roman" charset="0"/>
              </a:rPr>
              <a:t> - 𝛾</a:t>
            </a:r>
            <a:r>
              <a:rPr lang="en-US" b="1" baseline="-25000" dirty="0">
                <a:solidFill>
                  <a:srgbClr val="323232"/>
                </a:solidFill>
                <a:latin typeface="Times New Roman" charset="0"/>
                <a:ea typeface="Times New Roman" charset="0"/>
                <a:cs typeface="Times New Roman" charset="0"/>
              </a:rPr>
              <a:t>R</a:t>
            </a:r>
            <a:endParaRPr lang="en-US" b="1" dirty="0">
              <a:solidFill>
                <a:srgbClr val="32323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8" name="Donut 47"/>
          <p:cNvSpPr/>
          <p:nvPr/>
        </p:nvSpPr>
        <p:spPr>
          <a:xfrm>
            <a:off x="5098593" y="2755517"/>
            <a:ext cx="2557976" cy="1352233"/>
          </a:xfrm>
          <a:prstGeom prst="donut">
            <a:avLst>
              <a:gd name="adj" fmla="val 109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0000"/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51072" y="24869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  <a:t>Resistance and the Prisoner’s Dilemma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Cost of resistance</a:t>
            </a:r>
          </a:p>
        </p:txBody>
      </p:sp>
    </p:spTree>
    <p:extLst>
      <p:ext uri="{BB962C8B-B14F-4D97-AF65-F5344CB8AC3E}">
        <p14:creationId xmlns:p14="http://schemas.microsoft.com/office/powerpoint/2010/main" val="135242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2" grpId="0" animBg="1"/>
      <p:bldP spid="47" grpId="0"/>
      <p:bldP spid="45" grpId="0"/>
      <p:bldP spid="45" grpId="1"/>
      <p:bldP spid="48" grpId="0" animBg="1"/>
      <p:bldP spid="48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/>
          <p:cNvGrpSpPr/>
          <p:nvPr/>
        </p:nvGrpSpPr>
        <p:grpSpPr>
          <a:xfrm>
            <a:off x="5415650" y="279397"/>
            <a:ext cx="6604898" cy="6350000"/>
            <a:chOff x="5415650" y="279397"/>
            <a:chExt cx="6604898" cy="6350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0548" y="279397"/>
              <a:ext cx="6350000" cy="6350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 rot="16200000">
              <a:off x="4864020" y="2918801"/>
              <a:ext cx="15341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length = 1</a:t>
              </a:r>
            </a:p>
          </p:txBody>
        </p:sp>
        <p:sp>
          <p:nvSpPr>
            <p:cNvPr id="20" name="TextBox 68"/>
            <p:cNvSpPr txBox="1"/>
            <p:nvPr/>
          </p:nvSpPr>
          <p:spPr>
            <a:xfrm rot="10800000" flipV="1">
              <a:off x="5836287" y="5948334"/>
              <a:ext cx="403101" cy="4616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4" tIns="45717" rIns="91434" bIns="45717" rtlCol="0" anchor="t">
              <a:spAutoFit/>
            </a:bodyPr>
            <a:lstStyle/>
            <a:p>
              <a:r>
                <a:rPr lang="en-US" sz="2400" b="1" dirty="0">
                  <a:solidFill>
                    <a:srgbClr val="990000">
                      <a:lumMod val="60000"/>
                      <a:lumOff val="40000"/>
                    </a:srgbClr>
                  </a:solidFill>
                  <a:latin typeface="Avenir Next Bold"/>
                  <a:cs typeface="Avenir Next Bold"/>
                </a:rPr>
                <a:t>S</a:t>
              </a:r>
            </a:p>
          </p:txBody>
        </p:sp>
        <p:sp>
          <p:nvSpPr>
            <p:cNvPr id="22" name="TextBox 69"/>
            <p:cNvSpPr txBox="1"/>
            <p:nvPr/>
          </p:nvSpPr>
          <p:spPr>
            <a:xfrm>
              <a:off x="8635400" y="803524"/>
              <a:ext cx="420296" cy="46165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34" tIns="45717" rIns="91434" bIns="45717" rtlCol="0" anchor="t">
              <a:spAutoFit/>
            </a:bodyPr>
            <a:lstStyle/>
            <a:p>
              <a:r>
                <a:rPr lang="en-US" sz="2400" b="1" dirty="0">
                  <a:solidFill>
                    <a:srgbClr val="3366FF"/>
                  </a:solidFill>
                  <a:latin typeface="Avenir Next Bold"/>
                  <a:cs typeface="Avenir Next Bold"/>
                </a:rPr>
                <a:t>H</a:t>
              </a:r>
            </a:p>
          </p:txBody>
        </p:sp>
        <p:sp>
          <p:nvSpPr>
            <p:cNvPr id="23" name="TextBox 70"/>
            <p:cNvSpPr txBox="1"/>
            <p:nvPr/>
          </p:nvSpPr>
          <p:spPr>
            <a:xfrm>
              <a:off x="11407135" y="5948333"/>
              <a:ext cx="372030" cy="4616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4" tIns="45717" rIns="91434" bIns="45717" rtlCol="0" anchor="t">
              <a:spAutoFit/>
            </a:bodyPr>
            <a:lstStyle/>
            <a:p>
              <a:r>
                <a:rPr lang="en-US" sz="2400" b="1">
                  <a:solidFill>
                    <a:srgbClr val="00B050"/>
                  </a:solidFill>
                  <a:latin typeface="Avenir Next Bold"/>
                  <a:cs typeface="Avenir Next Bold"/>
                </a:rPr>
                <a:t>R</a:t>
              </a:r>
              <a:endParaRPr lang="en-US" sz="2400" b="1" dirty="0">
                <a:solidFill>
                  <a:srgbClr val="00B050"/>
                </a:solidFill>
                <a:latin typeface="Avenir Next Bold"/>
                <a:cs typeface="Avenir Next Bold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5815760" y="1173242"/>
              <a:ext cx="0" cy="4775093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5594904" y="5948333"/>
              <a:ext cx="550217" cy="1"/>
            </a:xfrm>
            <a:prstGeom prst="straightConnector1">
              <a:avLst/>
            </a:prstGeom>
            <a:ln w="28575">
              <a:solidFill>
                <a:schemeClr val="tx2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5594904" y="1173242"/>
              <a:ext cx="3333178" cy="0"/>
            </a:xfrm>
            <a:prstGeom prst="straightConnector1">
              <a:avLst/>
            </a:prstGeom>
            <a:ln w="28575">
              <a:solidFill>
                <a:schemeClr val="tx2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4"/>
          <p:cNvSpPr txBox="1"/>
          <p:nvPr/>
        </p:nvSpPr>
        <p:spPr>
          <a:xfrm>
            <a:off x="171843" y="1065128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2000" kern="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Replicator Equation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904" y="2056747"/>
            <a:ext cx="1970705" cy="318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33" y="2673502"/>
            <a:ext cx="3622615" cy="416263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71843" y="4275993"/>
            <a:ext cx="4533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2000" kern="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Unperturbed Tumor Growth (no therapy)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723" y="4773992"/>
            <a:ext cx="976543" cy="2079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654" y="5503923"/>
            <a:ext cx="3806709" cy="3345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326" y="5828787"/>
            <a:ext cx="4150308" cy="3345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053" y="6246990"/>
            <a:ext cx="3164722" cy="289346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71843" y="5035763"/>
            <a:ext cx="4227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2000" kern="0" dirty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Treated Tumor Growth (drug therapy)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8694361" y="1034353"/>
            <a:ext cx="3003689" cy="469900"/>
            <a:chOff x="8865813" y="1034353"/>
            <a:chExt cx="3003689" cy="469900"/>
          </a:xfrm>
        </p:grpSpPr>
        <p:sp>
          <p:nvSpPr>
            <p:cNvPr id="81" name="Oval 80"/>
            <p:cNvSpPr/>
            <p:nvPr/>
          </p:nvSpPr>
          <p:spPr>
            <a:xfrm>
              <a:off x="8865813" y="1116419"/>
              <a:ext cx="297528" cy="2975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5"/>
              <a:endParaRPr lang="en-US" dirty="0">
                <a:solidFill>
                  <a:prstClr val="white"/>
                </a:solidFill>
                <a:latin typeface="Adobe Caslon Pro" charset="0"/>
                <a:ea typeface="Adobe Caslon Pro" charset="0"/>
                <a:cs typeface="Adobe Caslon Pro" charset="0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97802" y="1034353"/>
              <a:ext cx="2171700" cy="469900"/>
            </a:xfrm>
            <a:prstGeom prst="rect">
              <a:avLst/>
            </a:prstGeom>
          </p:spPr>
        </p:pic>
      </p:grpSp>
      <p:sp>
        <p:nvSpPr>
          <p:cNvPr id="85" name="TextBox 74"/>
          <p:cNvSpPr txBox="1"/>
          <p:nvPr/>
        </p:nvSpPr>
        <p:spPr>
          <a:xfrm>
            <a:off x="470776" y="2003321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2000" kern="0">
                <a:solidFill>
                  <a:prstClr val="black"/>
                </a:solidFill>
                <a:latin typeface="Adobe Caslon Pro" charset="0"/>
                <a:ea typeface="Adobe Caslon Pro" charset="0"/>
                <a:cs typeface="Adobe Caslon Pro" charset="0"/>
              </a:rPr>
              <a:t>where:</a:t>
            </a:r>
            <a:endParaRPr lang="en-US" sz="2000" kern="0" dirty="0">
              <a:solidFill>
                <a:prstClr val="black"/>
              </a:solidFill>
              <a:latin typeface="Adobe Caslon Pro" charset="0"/>
              <a:ea typeface="Adobe Caslon Pro" charset="0"/>
              <a:cs typeface="Adobe Caslon Pro" charset="0"/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0179" y="2028744"/>
            <a:ext cx="1111994" cy="590038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5992805" y="5784230"/>
            <a:ext cx="2540877" cy="885578"/>
            <a:chOff x="6164257" y="5784230"/>
            <a:chExt cx="2540877" cy="885578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33434" y="6199908"/>
              <a:ext cx="2171700" cy="469900"/>
            </a:xfrm>
            <a:prstGeom prst="rect">
              <a:avLst/>
            </a:prstGeom>
          </p:spPr>
        </p:pic>
        <p:sp>
          <p:nvSpPr>
            <p:cNvPr id="88" name="Oval 87"/>
            <p:cNvSpPr/>
            <p:nvPr/>
          </p:nvSpPr>
          <p:spPr>
            <a:xfrm>
              <a:off x="6164257" y="5784230"/>
              <a:ext cx="297528" cy="2975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5"/>
              <a:endParaRPr lang="en-US" dirty="0">
                <a:solidFill>
                  <a:prstClr val="white"/>
                </a:solidFill>
                <a:latin typeface="Adobe Caslon Pro" charset="0"/>
                <a:ea typeface="Adobe Caslon Pro" charset="0"/>
                <a:cs typeface="Adobe Caslon Pro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7377370" y="1961773"/>
            <a:ext cx="4728904" cy="3986562"/>
            <a:chOff x="7377370" y="1961773"/>
            <a:chExt cx="4728904" cy="3986562"/>
          </a:xfrm>
        </p:grpSpPr>
        <p:sp>
          <p:nvSpPr>
            <p:cNvPr id="16" name="Oval 15"/>
            <p:cNvSpPr/>
            <p:nvPr/>
          </p:nvSpPr>
          <p:spPr>
            <a:xfrm>
              <a:off x="8115346" y="4004589"/>
              <a:ext cx="297528" cy="2975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65"/>
              <a:endParaRPr lang="en-US" dirty="0">
                <a:solidFill>
                  <a:prstClr val="white"/>
                </a:solidFill>
                <a:latin typeface="Adobe Caslon Pro" charset="0"/>
                <a:ea typeface="Adobe Caslon Pro" charset="0"/>
                <a:cs typeface="Adobe Caslon Pro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8261223" y="4298414"/>
              <a:ext cx="0" cy="1649921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7447832" y="3638711"/>
              <a:ext cx="716609" cy="442852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8390527" y="3142349"/>
              <a:ext cx="1594577" cy="938006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/>
            <p:cNvGrpSpPr/>
            <p:nvPr/>
          </p:nvGrpSpPr>
          <p:grpSpPr>
            <a:xfrm rot="17967725">
              <a:off x="7377370" y="3700608"/>
              <a:ext cx="217255" cy="217255"/>
              <a:chOff x="8895694" y="4708733"/>
              <a:chExt cx="217255" cy="217255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 flipV="1">
                <a:off x="8904793" y="4708733"/>
                <a:ext cx="0" cy="217255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rot="16200000" flipV="1">
                <a:off x="9004322" y="4805689"/>
                <a:ext cx="0" cy="217255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rot="19733912">
              <a:off x="9830375" y="3220516"/>
              <a:ext cx="217255" cy="217255"/>
              <a:chOff x="8895694" y="4708733"/>
              <a:chExt cx="217255" cy="217255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 flipV="1">
                <a:off x="8904793" y="4708733"/>
                <a:ext cx="0" cy="217255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rot="16200000" flipV="1">
                <a:off x="9004322" y="4805689"/>
                <a:ext cx="0" cy="217255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rot="10800000">
              <a:off x="8253779" y="5731078"/>
              <a:ext cx="217255" cy="217255"/>
              <a:chOff x="8895694" y="4708733"/>
              <a:chExt cx="217255" cy="217255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 flipV="1">
                <a:off x="8904793" y="4708733"/>
                <a:ext cx="0" cy="217255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rot="16200000" flipV="1">
                <a:off x="9004322" y="4805689"/>
                <a:ext cx="0" cy="217255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29173" y="1961773"/>
              <a:ext cx="2477101" cy="400230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7651536" y="3260815"/>
            <a:ext cx="508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2800" dirty="0" err="1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x</a:t>
            </a:r>
            <a:r>
              <a:rPr lang="en-US" sz="2800" baseline="-25000" dirty="0" err="1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R</a:t>
            </a:r>
            <a:endParaRPr lang="en-US" sz="2800" dirty="0">
              <a:solidFill>
                <a:srgbClr val="323232"/>
              </a:solidFill>
              <a:latin typeface="Adobe Caslon Pro" charset="0"/>
              <a:ea typeface="Adobe Caslon Pro" charset="0"/>
              <a:cs typeface="Adobe Caslon Pr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297783" y="4942595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2800" dirty="0" err="1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x</a:t>
            </a:r>
            <a:r>
              <a:rPr lang="en-US" sz="2800" baseline="-25000" dirty="0" err="1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H</a:t>
            </a:r>
            <a:endParaRPr lang="en-US" sz="2800" dirty="0">
              <a:solidFill>
                <a:srgbClr val="323232"/>
              </a:solidFill>
              <a:latin typeface="Adobe Caslon Pro" charset="0"/>
              <a:ea typeface="Adobe Caslon Pro" charset="0"/>
              <a:cs typeface="Adobe Caslon Pr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43309" y="3412162"/>
            <a:ext cx="473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2800" dirty="0" err="1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x</a:t>
            </a:r>
            <a:r>
              <a:rPr lang="en-US" sz="2800" baseline="-25000" dirty="0" err="1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S</a:t>
            </a:r>
            <a:endParaRPr lang="en-US" sz="2800" dirty="0">
              <a:solidFill>
                <a:srgbClr val="323232"/>
              </a:solidFill>
              <a:latin typeface="Adobe Caslon Pro" charset="0"/>
              <a:ea typeface="Adobe Caslon Pro" charset="0"/>
              <a:cs typeface="Adobe Caslon Pro" charset="0"/>
            </a:endParaRP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51073" y="-70907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  <a:t>Replicator equation dynamics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Continuum limit of Moran dynamics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0776" y="1479618"/>
            <a:ext cx="2743200" cy="46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0776" y="3288074"/>
            <a:ext cx="4152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6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49" grpId="0"/>
      <p:bldP spid="50" grpId="0"/>
      <p:bldP spid="5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82" b="13826"/>
          <a:stretch/>
        </p:blipFill>
        <p:spPr>
          <a:xfrm>
            <a:off x="-180568" y="1458491"/>
            <a:ext cx="6924267" cy="5528094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82" b="13826"/>
          <a:stretch/>
        </p:blipFill>
        <p:spPr>
          <a:xfrm>
            <a:off x="5476465" y="1454465"/>
            <a:ext cx="6929310" cy="55321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56111" y="6074458"/>
            <a:ext cx="519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charset="0"/>
                <a:ea typeface="Times New Roman" charset="0"/>
                <a:cs typeface="Times New Roman" charset="0"/>
              </a:rPr>
              <a:t>Continuous Therapy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1734" y="6074458"/>
            <a:ext cx="5359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charset="0"/>
                <a:ea typeface="Times New Roman" charset="0"/>
                <a:cs typeface="Times New Roman" charset="0"/>
              </a:rPr>
              <a:t>Unperturbed Tumor Growth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275528" y="1223635"/>
            <a:ext cx="5428528" cy="5000679"/>
            <a:chOff x="6275528" y="1223635"/>
            <a:chExt cx="5428528" cy="5000679"/>
          </a:xfrm>
        </p:grpSpPr>
        <p:sp>
          <p:nvSpPr>
            <p:cNvPr id="12" name="TextBox 68"/>
            <p:cNvSpPr txBox="1"/>
            <p:nvPr/>
          </p:nvSpPr>
          <p:spPr>
            <a:xfrm rot="10800000" flipV="1">
              <a:off x="6275528" y="5762655"/>
              <a:ext cx="403101" cy="4616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4" tIns="45717" rIns="91434" bIns="45717" rtlCol="0" anchor="t">
              <a:spAutoFit/>
            </a:bodyPr>
            <a:lstStyle/>
            <a:p>
              <a:r>
                <a:rPr lang="en-US" sz="2400" b="1" dirty="0">
                  <a:solidFill>
                    <a:srgbClr val="990000">
                      <a:lumMod val="60000"/>
                      <a:lumOff val="40000"/>
                    </a:srgbClr>
                  </a:solidFill>
                  <a:latin typeface="Avenir Next Bold"/>
                  <a:cs typeface="Avenir Next Bold"/>
                </a:rPr>
                <a:t>S</a:t>
              </a:r>
            </a:p>
          </p:txBody>
        </p:sp>
        <p:sp>
          <p:nvSpPr>
            <p:cNvPr id="13" name="TextBox 69"/>
            <p:cNvSpPr txBox="1"/>
            <p:nvPr/>
          </p:nvSpPr>
          <p:spPr>
            <a:xfrm>
              <a:off x="8754601" y="1223635"/>
              <a:ext cx="420296" cy="46165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34" tIns="45717" rIns="91434" bIns="45717" rtlCol="0" anchor="t">
              <a:spAutoFit/>
            </a:bodyPr>
            <a:lstStyle/>
            <a:p>
              <a:r>
                <a:rPr lang="en-US" sz="2400" b="1" dirty="0">
                  <a:solidFill>
                    <a:srgbClr val="3366FF"/>
                  </a:solidFill>
                  <a:latin typeface="Avenir Next Bold"/>
                  <a:cs typeface="Avenir Next Bold"/>
                </a:rPr>
                <a:t>H</a:t>
              </a:r>
            </a:p>
          </p:txBody>
        </p:sp>
        <p:sp>
          <p:nvSpPr>
            <p:cNvPr id="14" name="TextBox 70"/>
            <p:cNvSpPr txBox="1"/>
            <p:nvPr/>
          </p:nvSpPr>
          <p:spPr>
            <a:xfrm>
              <a:off x="11332026" y="5762654"/>
              <a:ext cx="372030" cy="4616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4" tIns="45717" rIns="91434" bIns="45717" rtlCol="0" anchor="t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Avenir Next Bold"/>
                  <a:cs typeface="Avenir Next Bold"/>
                </a:rPr>
                <a:t>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13451" y="1223635"/>
            <a:ext cx="5428528" cy="5000679"/>
            <a:chOff x="6275528" y="1223635"/>
            <a:chExt cx="5428528" cy="5000679"/>
          </a:xfrm>
        </p:grpSpPr>
        <p:sp>
          <p:nvSpPr>
            <p:cNvPr id="16" name="TextBox 68"/>
            <p:cNvSpPr txBox="1"/>
            <p:nvPr/>
          </p:nvSpPr>
          <p:spPr>
            <a:xfrm rot="10800000" flipV="1">
              <a:off x="6275528" y="5762655"/>
              <a:ext cx="403101" cy="4616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4" tIns="45717" rIns="91434" bIns="45717" rtlCol="0" anchor="t">
              <a:spAutoFit/>
            </a:bodyPr>
            <a:lstStyle/>
            <a:p>
              <a:r>
                <a:rPr lang="en-US" sz="2400" b="1" dirty="0">
                  <a:solidFill>
                    <a:srgbClr val="990000">
                      <a:lumMod val="60000"/>
                      <a:lumOff val="40000"/>
                    </a:srgbClr>
                  </a:solidFill>
                  <a:latin typeface="Avenir Next Bold"/>
                  <a:cs typeface="Avenir Next Bold"/>
                </a:rPr>
                <a:t>S</a:t>
              </a:r>
            </a:p>
          </p:txBody>
        </p:sp>
        <p:sp>
          <p:nvSpPr>
            <p:cNvPr id="17" name="TextBox 69"/>
            <p:cNvSpPr txBox="1"/>
            <p:nvPr/>
          </p:nvSpPr>
          <p:spPr>
            <a:xfrm>
              <a:off x="8754601" y="1223635"/>
              <a:ext cx="420296" cy="46165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34" tIns="45717" rIns="91434" bIns="45717" rtlCol="0" anchor="t">
              <a:spAutoFit/>
            </a:bodyPr>
            <a:lstStyle/>
            <a:p>
              <a:r>
                <a:rPr lang="en-US" sz="2400" b="1" dirty="0">
                  <a:solidFill>
                    <a:srgbClr val="3366FF"/>
                  </a:solidFill>
                  <a:latin typeface="Avenir Next Bold"/>
                  <a:cs typeface="Avenir Next Bold"/>
                </a:rPr>
                <a:t>H</a:t>
              </a:r>
            </a:p>
          </p:txBody>
        </p:sp>
        <p:sp>
          <p:nvSpPr>
            <p:cNvPr id="18" name="TextBox 70"/>
            <p:cNvSpPr txBox="1"/>
            <p:nvPr/>
          </p:nvSpPr>
          <p:spPr>
            <a:xfrm>
              <a:off x="11332026" y="5762654"/>
              <a:ext cx="372030" cy="4616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4" tIns="45717" rIns="91434" bIns="45717" rtlCol="0" anchor="t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Avenir Next Bold"/>
                  <a:cs typeface="Avenir Next Bold"/>
                </a:rPr>
                <a:t>R</a:t>
              </a:r>
            </a:p>
          </p:txBody>
        </p:sp>
      </p:grpSp>
      <p:sp>
        <p:nvSpPr>
          <p:cNvPr id="20" name="Oval 19"/>
          <p:cNvSpPr/>
          <p:nvPr/>
        </p:nvSpPr>
        <p:spPr>
          <a:xfrm>
            <a:off x="3092524" y="2612905"/>
            <a:ext cx="297528" cy="29752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5"/>
            <a:endParaRPr lang="en-US" dirty="0">
              <a:solidFill>
                <a:prstClr val="white"/>
              </a:solidFill>
              <a:latin typeface="Adobe Caslon Pro" charset="0"/>
              <a:ea typeface="Adobe Caslon Pro" charset="0"/>
              <a:cs typeface="Adobe Caslon Pro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8479832" y="2593817"/>
            <a:ext cx="297528" cy="29752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65"/>
            <a:endParaRPr lang="en-US" dirty="0">
              <a:solidFill>
                <a:prstClr val="white"/>
              </a:solidFill>
              <a:latin typeface="Adobe Caslon Pro" charset="0"/>
              <a:ea typeface="Adobe Caslon Pro" charset="0"/>
              <a:cs typeface="Adobe Caslon Pr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43208" y="2245014"/>
            <a:ext cx="2165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good initial response </a:t>
            </a:r>
          </a:p>
          <a:p>
            <a:pPr algn="ctr" defTabSz="457200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to chemotherapy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121808" y="2149668"/>
            <a:ext cx="1077981" cy="1812607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895600" y="2072683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competitive release of</a:t>
            </a:r>
          </a:p>
          <a:p>
            <a:pPr algn="ctr" defTabSz="457200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resistant population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9630241" y="2069535"/>
            <a:ext cx="1345081" cy="215099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09621" y="835534"/>
            <a:ext cx="1413153" cy="2863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17274" y="1442716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low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0139" y="16454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high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51073" y="-70907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  <a:t>Replicator equation dynamics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Continuum limit of Moran dynamics</a:t>
            </a:r>
          </a:p>
        </p:txBody>
      </p:sp>
    </p:spTree>
    <p:extLst>
      <p:ext uri="{BB962C8B-B14F-4D97-AF65-F5344CB8AC3E}">
        <p14:creationId xmlns:p14="http://schemas.microsoft.com/office/powerpoint/2010/main" val="16192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2 -2.59259E-6 C -0.00027 0.0044 -0.00079 0.01319 -0.00144 0.01782 C -0.00157 0.01921 -0.00196 0.02037 -0.00209 0.02176 C -0.00235 0.02384 -0.00248 0.02592 -0.00287 0.02801 C -0.003 0.0294 -0.00339 0.03055 -0.00352 0.03194 C -0.00404 0.03542 -0.00456 0.03866 -0.00495 0.04213 C -0.00613 0.05208 -0.00508 0.04537 -0.00717 0.05509 C -0.00743 0.05625 -0.00756 0.05764 -0.00782 0.0588 C -0.00821 0.06018 -0.00886 0.06134 -0.00938 0.06273 C -0.01107 0.08125 -0.00873 0.06273 -0.01146 0.0743 C -0.01185 0.07592 -0.01172 0.07778 -0.01225 0.0794 C -0.01277 0.08125 -0.01368 0.08287 -0.01433 0.08449 C -0.01537 0.08704 -0.01628 0.08958 -0.01719 0.09213 C -0.01771 0.09352 -0.0181 0.09491 -0.01876 0.09606 C -0.01941 0.09722 -0.02019 0.09861 -0.02084 0.1 C -0.02136 0.10116 -0.02175 0.10255 -0.02227 0.1037 C -0.0237 0.10648 -0.02514 0.1088 -0.02657 0.11134 L -0.03165 0.12037 C -0.03282 0.12245 -0.03425 0.12454 -0.03529 0.12685 C -0.03646 0.1294 -0.03751 0.13217 -0.03894 0.13449 C -0.03946 0.13565 -0.04037 0.13611 -0.04102 0.13704 C -0.0431 0.14028 -0.04493 0.14398 -0.04688 0.14745 C -0.04779 0.14907 -0.0487 0.15092 -0.04975 0.15255 C -0.05092 0.15417 -0.05222 0.15555 -0.05326 0.15764 C -0.05469 0.15995 -0.05573 0.16273 -0.05691 0.16528 C -0.05743 0.16643 -0.05769 0.16805 -0.05834 0.16921 C -0.05977 0.17153 -0.06094 0.17199 -0.06264 0.17292 C -0.06342 0.1743 -0.06407 0.17569 -0.06485 0.17685 C -0.06889 0.18194 -0.06758 0.17662 -0.07201 0.18449 C -0.07279 0.18588 -0.07357 0.18704 -0.07422 0.18842 C -0.07475 0.18958 -0.07501 0.1912 -0.07566 0.19213 C -0.07657 0.19375 -0.07774 0.19444 -0.07852 0.19606 C -0.07943 0.19768 -0.07982 0.19977 -0.08073 0.20116 C -0.08269 0.20417 -0.08542 0.20555 -0.08725 0.2088 C -0.0879 0.21018 -0.08855 0.21157 -0.08933 0.21273 C -0.09024 0.21389 -0.09128 0.21435 -0.09219 0.21528 C -0.0935 0.21643 -0.09467 0.21782 -0.09584 0.21921 C -0.09662 0.21991 -0.09727 0.22106 -0.09805 0.22176 C -0.09922 0.22268 -0.1004 0.22338 -0.10157 0.2243 C -0.10704 0.2287 -0.10196 0.22523 -0.10886 0.23194 C -0.10951 0.23264 -0.11029 0.23264 -0.11094 0.23333 C -0.11198 0.23403 -0.1155 0.23889 -0.11602 0.23958 C -0.12045 0.24606 -0.12475 0.25231 -0.12904 0.2588 C -0.13086 0.2618 -0.13243 0.26481 -0.13412 0.26782 C -0.13477 0.26921 -0.13568 0.27014 -0.1362 0.27176 C -0.13672 0.27292 -0.13711 0.2743 -0.13764 0.27546 C -0.13829 0.27685 -0.1392 0.27801 -0.13985 0.2794 C -0.14128 0.28241 -0.14323 0.2875 -0.14415 0.29097 C -0.14454 0.29213 -0.14454 0.29352 -0.14493 0.29491 C -0.14532 0.29653 -0.14597 0.29815 -0.14636 0.3 C -0.14688 0.30255 -0.14714 0.30532 -0.14779 0.30764 C -0.14831 0.30926 -0.14883 0.31111 -0.14922 0.31273 C -0.14948 0.31389 -0.14975 0.31528 -0.15001 0.31667 C -0.15027 0.31829 -0.15027 0.32014 -0.15066 0.32176 C -0.15105 0.32315 -0.15157 0.3243 -0.15209 0.32546 C -0.15365 0.33634 -0.15183 0.32569 -0.1543 0.33449 C -0.1573 0.34514 -0.15456 0.33704 -0.15639 0.34491 C -0.15756 0.3493 -0.15782 0.35 -0.15938 0.3537 L -0.16081 0.36157 C -0.16094 0.36273 -0.16107 0.36412 -0.16146 0.36528 C -0.16198 0.36667 -0.16251 0.36782 -0.1629 0.36921 C -0.16329 0.37037 -0.16329 0.37176 -0.16368 0.37292 C -0.16446 0.37569 -0.16654 0.38079 -0.16654 0.38079 C -0.16706 0.3838 -0.16758 0.3868 -0.16876 0.38958 C -0.16928 0.3912 -0.17019 0.39236 -0.17084 0.39352 C -0.17305 0.40139 -0.17175 0.39699 -0.17514 0.40625 C -0.17566 0.40764 -0.17631 0.4088 -0.17657 0.41018 C -0.1793 0.4243 -0.17501 0.40301 -0.17878 0.41782 C -0.17943 0.42037 -0.17956 0.42315 -0.18021 0.42569 C -0.18073 0.42708 -0.18178 0.42801 -0.18243 0.4294 C -0.18464 0.43449 -0.18477 0.43542 -0.18594 0.43981 " pathEditMode="relative" ptsTypes="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0.0125 C -0.00351 -0.01458 -0.00273 -0.01621 -0.00208 -0.01806 C -0.00156 -0.01921 -0.00117 -0.0206 -0.00065 -0.02199 C 0.00091 -0.02523 0.00287 -0.02801 0.00456 -0.03125 C 0.00521 -0.03241 0.00612 -0.03357 0.00677 -0.03519 C 0.00716 -0.03634 0.00755 -0.03796 0.00821 -0.03912 C 0.00873 -0.04028 0.00977 -0.04074 0.01042 -0.04167 C 0.01198 -0.04421 0.01328 -0.04699 0.01472 -0.04954 C 0.0155 -0.05093 0.01641 -0.05208 0.01706 -0.05347 L 0.02279 -0.06945 C 0.02331 -0.07083 0.0237 -0.07246 0.02435 -0.07338 L 0.02878 -0.07871 C 0.02943 -0.07963 0.03008 -0.08079 0.03099 -0.08125 L 0.03542 -0.0838 C 0.03607 -0.08426 0.03672 -0.08496 0.03763 -0.08519 L 0.04128 -0.08634 C 0.04154 -0.08634 0.04766 -0.08472 0.04857 -0.0838 C 0.05143 -0.08102 0.05026 -0.07963 0.05235 -0.07593 C 0.053 -0.07477 0.05378 -0.07431 0.05456 -0.07338 C 0.06172 -0.05417 0.05443 -0.07431 0.05899 -0.06019 C 0.05938 -0.0588 0.06003 -0.05764 0.06042 -0.05625 C 0.06094 -0.05463 0.06133 -0.05255 0.06185 -0.05093 C 0.06276 -0.04838 0.0638 -0.0456 0.06472 -0.04306 L 0.06628 -0.03912 C 0.06654 -0.03796 0.06667 -0.03634 0.06706 -0.03519 C 0.06784 -0.03241 0.06888 -0.02986 0.06992 -0.02708 C 0.07331 -0.01829 0.06914 -0.02917 0.07435 -0.01667 C 0.07487 -0.01551 0.07526 -0.01412 0.07578 -0.0125 C 0.07604 -0.01134 0.07617 -0.00996 0.07656 -0.0088 C 0.07839 -0.00278 0.0793 -0.00185 0.08099 0.00324 C 0.08164 0.00532 0.08229 0.00764 0.08321 0.00972 C 0.08399 0.01204 0.08516 0.01389 0.0862 0.0162 C 0.0875 0.02014 0.08854 0.02407 0.08972 0.02824 C 0.0905 0.03079 0.09102 0.03356 0.09193 0.03611 C 0.0944 0.04282 0.09714 0.04907 0.09922 0.05602 C 0.10104 0.06134 0.10261 0.06643 0.10443 0.07176 C 0.1069 0.07847 0.10951 0.08495 0.11185 0.09143 C 0.11289 0.09491 0.11367 0.09861 0.11485 0.10208 C 0.11641 0.10694 0.11836 0.11157 0.11979 0.11643 C 0.12123 0.12083 0.12175 0.12569 0.12292 0.12986 C 0.13229 0.16528 0.12604 0.13981 0.13386 0.16528 C 0.13555 0.1706 0.13685 0.17592 0.13828 0.18125 C 0.13906 0.18426 0.13959 0.1875 0.1405 0.19051 C 0.14206 0.19583 0.14401 0.20092 0.14558 0.20625 C 0.14623 0.20856 0.14662 0.21065 0.14701 0.21273 C 0.14727 0.21412 0.1474 0.21574 0.14779 0.2169 C 0.15261 0.23403 0.14922 0.21829 0.153 0.23542 C 0.15326 0.23657 0.15339 0.23796 0.15365 0.23935 C 0.15521 0.24537 0.1569 0.25393 0.15886 0.26042 C 0.1612 0.26829 0.16354 0.27639 0.16615 0.28403 C 0.16836 0.29028 0.17149 0.2956 0.17279 0.30254 C 0.17461 0.31273 0.17214 0.30023 0.175 0.31042 C 0.17813 0.32176 0.17071 0.30324 0.17878 0.325 C 0.17917 0.32639 0.17982 0.32754 0.18021 0.32917 C 0.18073 0.33148 0.18086 0.33449 0.18164 0.3368 C 0.18229 0.33912 0.18386 0.34028 0.18464 0.34213 C 0.18529 0.34375 0.18555 0.34583 0.18607 0.34745 C 0.18763 0.35278 0.1892 0.3581 0.19128 0.36342 C 0.19271 0.36736 0.19336 0.36898 0.19479 0.37384 C 0.19531 0.37546 0.19558 0.37778 0.19636 0.37917 C 0.19727 0.38102 0.19844 0.38241 0.19935 0.38426 C 0.2 0.38611 0.2 0.38819 0.20078 0.38958 C 0.20222 0.39305 0.2043 0.39583 0.20586 0.39884 L 0.20808 0.40301 C 0.20899 0.40787 0.20925 0.41042 0.21185 0.41481 C 0.21341 0.41759 0.21446 0.41898 0.21537 0.42268 C 0.21667 0.42708 0.21524 0.42662 0.21706 0.42662 " pathEditMode="relative" rAng="0" ptsTypes="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55" y="1826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5291" y="568"/>
            <a:ext cx="12197291" cy="8311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-5291" y="802464"/>
            <a:ext cx="12197291" cy="47753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0000"/>
              </a:solidFill>
            </a:endParaRPr>
          </a:p>
        </p:txBody>
      </p:sp>
      <p:pic>
        <p:nvPicPr>
          <p:cNvPr id="18" name="Picture 17" descr="Macintosh HD:Users:westjb:Desktop:Moffitt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4" b="34796"/>
          <a:stretch/>
        </p:blipFill>
        <p:spPr bwMode="auto">
          <a:xfrm>
            <a:off x="9950115" y="119262"/>
            <a:ext cx="2123963" cy="56450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  <a:ext uri="{53640926-AAD7-44d8-BBD7-CCE9431645EC}">
              <a14:shadowObscured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/>
            </a:ext>
          </a:extLst>
        </p:spPr>
      </p:pic>
      <p:pic>
        <p:nvPicPr>
          <p:cNvPr id="19" name="Picture 18" descr="Macintosh HD:Users:westjb:Desktop:IMO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1"/>
            <a:ext cx="5369004" cy="8039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638579" y="1068877"/>
            <a:ext cx="11726972" cy="384222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A = min-max strategy		(</a:t>
            </a:r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min</a:t>
            </a: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imize the </a:t>
            </a:r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max</a:t>
            </a: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imum loss scenario)</a:t>
            </a:r>
          </a:p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B = cooperative solution 		(maximize </a:t>
            </a:r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total</a:t>
            </a: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 payoff)</a:t>
            </a:r>
          </a:p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C = cheaters 			(</a:t>
            </a:r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take advantage</a:t>
            </a: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 of the cooperators)</a:t>
            </a:r>
          </a:p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D = spiteful 				(</a:t>
            </a:r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no regrets</a:t>
            </a: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: Nash equilibrium)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146592" y="3156437"/>
          <a:ext cx="812800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b="1" i="0" dirty="0">
                        <a:solidFill>
                          <a:schemeClr val="tx2"/>
                        </a:solidFill>
                        <a:latin typeface="Avenir Next Demi Bold" charset="0"/>
                        <a:ea typeface="Avenir Next Demi Bold" charset="0"/>
                        <a:cs typeface="Avenir Next Demi Bold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dirty="0">
                          <a:solidFill>
                            <a:schemeClr val="tx2"/>
                          </a:solidFill>
                          <a:latin typeface="Avenir Next Demi Bold" charset="0"/>
                          <a:ea typeface="Avenir Next Demi Bold" charset="0"/>
                          <a:cs typeface="Avenir Next Demi Bold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dirty="0">
                          <a:solidFill>
                            <a:schemeClr val="tx2"/>
                          </a:solidFill>
                          <a:latin typeface="Avenir Next Demi Bold" charset="0"/>
                          <a:ea typeface="Avenir Next Demi Bold" charset="0"/>
                          <a:cs typeface="Avenir Next Demi Bold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dirty="0">
                          <a:solidFill>
                            <a:schemeClr val="tx2"/>
                          </a:solidFill>
                          <a:latin typeface="Avenir Next Demi Bold" charset="0"/>
                          <a:ea typeface="Avenir Next Demi Bold" charset="0"/>
                          <a:cs typeface="Avenir Next Demi Bold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dirty="0">
                          <a:solidFill>
                            <a:schemeClr val="tx2"/>
                          </a:solidFill>
                          <a:latin typeface="Avenir Next Demi Bold" charset="0"/>
                          <a:ea typeface="Avenir Next Demi Bold" charset="0"/>
                          <a:cs typeface="Avenir Next Demi Bold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dirty="0">
                          <a:solidFill>
                            <a:schemeClr val="tx2"/>
                          </a:solidFill>
                          <a:latin typeface="Avenir Next Demi Bold" charset="0"/>
                          <a:ea typeface="Avenir Next Demi Bold" charset="0"/>
                          <a:cs typeface="Avenir Next Demi Bold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dirty="0">
                          <a:solidFill>
                            <a:schemeClr val="tx2"/>
                          </a:solidFill>
                          <a:latin typeface="Avenir Next Demi Bold" charset="0"/>
                          <a:ea typeface="Avenir Next Demi Bold" charset="0"/>
                          <a:cs typeface="Avenir Next Demi Bold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dirty="0">
                          <a:solidFill>
                            <a:schemeClr val="tx2"/>
                          </a:solidFill>
                          <a:latin typeface="Avenir Next Demi Bold" charset="0"/>
                          <a:ea typeface="Avenir Next Demi Bold" charset="0"/>
                          <a:cs typeface="Avenir Next Demi Bold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dirty="0">
                          <a:solidFill>
                            <a:schemeClr val="tx2"/>
                          </a:solidFill>
                          <a:latin typeface="Avenir Next Demi Bold" charset="0"/>
                          <a:ea typeface="Avenir Next Demi Bold" charset="0"/>
                          <a:cs typeface="Avenir Next Demi Bold" charset="0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solidFill>
                            <a:schemeClr val="tx2"/>
                          </a:solidFill>
                          <a:latin typeface="Avenir Next" charset="0"/>
                          <a:ea typeface="Avenir Next" charset="0"/>
                          <a:cs typeface="Avenir Next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514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" y="1489492"/>
            <a:ext cx="5257809" cy="4567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648" y="1522897"/>
            <a:ext cx="5108766" cy="450057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796984" y="6074458"/>
            <a:ext cx="519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charset="0"/>
                <a:ea typeface="Times New Roman" charset="0"/>
                <a:cs typeface="Times New Roman" charset="0"/>
              </a:rPr>
              <a:t>Continuous Therapy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547" y="6074458"/>
            <a:ext cx="5359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charset="0"/>
                <a:ea typeface="Times New Roman" charset="0"/>
                <a:cs typeface="Times New Roman" charset="0"/>
              </a:rPr>
              <a:t>Unperturbed Tumor Growth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59312" y="1251574"/>
            <a:ext cx="394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Nullcline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: line of zero growth (              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605" y="1352023"/>
            <a:ext cx="697358" cy="23497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240269" y="1877231"/>
            <a:ext cx="2601994" cy="147732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region 3: </a:t>
            </a:r>
          </a:p>
          <a:p>
            <a:pPr marL="285750" indent="-285750" defTabSz="45720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tumor is decreasing 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(             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resistance is increasing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(             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624" y="2533365"/>
            <a:ext cx="678453" cy="20223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1685" y="3077186"/>
            <a:ext cx="671930" cy="20223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09621" y="835534"/>
            <a:ext cx="1413153" cy="28636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17274" y="1442716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low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0139" y="16454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high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51073" y="-70907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  <a:t>Dynamical </a:t>
            </a:r>
            <a:r>
              <a:rPr lang="en-US" sz="3600">
                <a:solidFill>
                  <a:srgbClr val="0070C0"/>
                </a:solidFill>
                <a:latin typeface="Avenir Next Bold"/>
                <a:cs typeface="Avenir Next Bold"/>
              </a:rPr>
              <a:t>phase portraits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Using </a:t>
            </a:r>
            <a:r>
              <a:rPr lang="en-US" sz="2600" dirty="0" err="1">
                <a:solidFill>
                  <a:srgbClr val="7AC067"/>
                </a:solidFill>
                <a:latin typeface="Avenir Next Bold"/>
                <a:cs typeface="Avenir Next Bold"/>
              </a:rPr>
              <a:t>nullcline</a:t>
            </a: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 information for therapy control</a:t>
            </a:r>
          </a:p>
        </p:txBody>
      </p:sp>
    </p:spTree>
    <p:extLst>
      <p:ext uri="{BB962C8B-B14F-4D97-AF65-F5344CB8AC3E}">
        <p14:creationId xmlns:p14="http://schemas.microsoft.com/office/powerpoint/2010/main" val="25300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45" y="1920910"/>
            <a:ext cx="5126741" cy="435207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460024" y="2111130"/>
            <a:ext cx="6436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Proposed Adaptive Therapy Control Method:</a:t>
            </a:r>
          </a:p>
          <a:p>
            <a:pPr marL="285750" indent="-285750" defTabSz="45720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Turn therapy “ON” until resistant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nullcline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is reached (	           )</a:t>
            </a:r>
          </a:p>
          <a:p>
            <a:pPr marL="285750" indent="-285750" defTabSz="457200"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708" y="2482610"/>
            <a:ext cx="739862" cy="222677"/>
          </a:xfrm>
          <a:prstGeom prst="rect">
            <a:avLst/>
          </a:prstGeom>
        </p:spPr>
      </p:pic>
      <p:sp>
        <p:nvSpPr>
          <p:cNvPr id="10" name="TextBox 68"/>
          <p:cNvSpPr txBox="1"/>
          <p:nvPr/>
        </p:nvSpPr>
        <p:spPr>
          <a:xfrm rot="10800000" flipV="1">
            <a:off x="224168" y="6019594"/>
            <a:ext cx="403101" cy="461659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 rtlCol="0" anchor="t">
            <a:spAutoFit/>
          </a:bodyPr>
          <a:lstStyle/>
          <a:p>
            <a:r>
              <a:rPr lang="en-US" sz="2400" b="1" dirty="0">
                <a:solidFill>
                  <a:srgbClr val="990000">
                    <a:lumMod val="60000"/>
                    <a:lumOff val="40000"/>
                  </a:srgbClr>
                </a:solidFill>
                <a:latin typeface="Avenir Next Bold"/>
                <a:cs typeface="Avenir Next Bold"/>
              </a:rPr>
              <a:t>S</a:t>
            </a:r>
          </a:p>
        </p:txBody>
      </p:sp>
      <p:sp>
        <p:nvSpPr>
          <p:cNvPr id="11" name="TextBox 69"/>
          <p:cNvSpPr txBox="1"/>
          <p:nvPr/>
        </p:nvSpPr>
        <p:spPr>
          <a:xfrm>
            <a:off x="2703241" y="1684613"/>
            <a:ext cx="420296" cy="461659"/>
          </a:xfrm>
          <a:prstGeom prst="rect">
            <a:avLst/>
          </a:prstGeom>
          <a:noFill/>
          <a:ln>
            <a:noFill/>
          </a:ln>
        </p:spPr>
        <p:txBody>
          <a:bodyPr wrap="none" lIns="91434" tIns="45717" rIns="91434" bIns="45717" rtlCol="0" anchor="t">
            <a:spAutoFit/>
          </a:bodyPr>
          <a:lstStyle/>
          <a:p>
            <a:r>
              <a:rPr lang="en-US" sz="2400" b="1" dirty="0">
                <a:solidFill>
                  <a:srgbClr val="3366FF"/>
                </a:solidFill>
                <a:latin typeface="Avenir Next Bold"/>
                <a:cs typeface="Avenir Next Bold"/>
              </a:rPr>
              <a:t>H</a:t>
            </a:r>
          </a:p>
        </p:txBody>
      </p:sp>
      <p:sp>
        <p:nvSpPr>
          <p:cNvPr id="12" name="TextBox 70"/>
          <p:cNvSpPr txBox="1"/>
          <p:nvPr/>
        </p:nvSpPr>
        <p:spPr>
          <a:xfrm>
            <a:off x="5280666" y="6019593"/>
            <a:ext cx="372030" cy="461659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 rtlCol="0" anchor="t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Avenir Next Bold"/>
                <a:cs typeface="Avenir Next Bold"/>
              </a:rPr>
              <a:t>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1073" y="-70907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  <a:t>Dynamical </a:t>
            </a:r>
            <a:r>
              <a:rPr lang="en-US" sz="3600">
                <a:solidFill>
                  <a:srgbClr val="0070C0"/>
                </a:solidFill>
                <a:latin typeface="Avenir Next Bold"/>
                <a:cs typeface="Avenir Next Bold"/>
              </a:rPr>
              <a:t>phase portraits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Using </a:t>
            </a:r>
            <a:r>
              <a:rPr lang="en-US" sz="2600" dirty="0" err="1">
                <a:solidFill>
                  <a:srgbClr val="7AC067"/>
                </a:solidFill>
                <a:latin typeface="Avenir Next Bold"/>
                <a:cs typeface="Avenir Next Bold"/>
              </a:rPr>
              <a:t>nullcline</a:t>
            </a: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 information for therapy control</a:t>
            </a:r>
          </a:p>
        </p:txBody>
      </p:sp>
    </p:spTree>
    <p:extLst>
      <p:ext uri="{BB962C8B-B14F-4D97-AF65-F5344CB8AC3E}">
        <p14:creationId xmlns:p14="http://schemas.microsoft.com/office/powerpoint/2010/main" val="41885646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51073" y="-70907"/>
            <a:ext cx="12140927" cy="1282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70C0"/>
                </a:solidFill>
                <a:latin typeface="Avenir Next Bold"/>
                <a:cs typeface="Avenir Next Bold"/>
              </a:rPr>
              <a:t>Adaptive therapy</a:t>
            </a:r>
            <a:br>
              <a:rPr lang="en-US" dirty="0">
                <a:latin typeface="Avenir Next Bold"/>
                <a:cs typeface="Avenir Next Bold"/>
              </a:rPr>
            </a:br>
            <a:r>
              <a:rPr lang="en-US" sz="2600" i="1" dirty="0">
                <a:solidFill>
                  <a:srgbClr val="7AC067"/>
                </a:solidFill>
                <a:latin typeface="Avenir Next Bold"/>
                <a:cs typeface="Avenir Next Bold"/>
              </a:rPr>
              <a:t>Indirectly</a:t>
            </a:r>
            <a:r>
              <a:rPr lang="en-US" sz="2600" dirty="0">
                <a:solidFill>
                  <a:srgbClr val="7AC067"/>
                </a:solidFill>
                <a:latin typeface="Avenir Next Bold"/>
                <a:cs typeface="Avenir Next Bold"/>
              </a:rPr>
              <a:t> controlling the resistant population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2547258"/>
            <a:ext cx="2677886" cy="26778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6" y="3102431"/>
            <a:ext cx="2677886" cy="2677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05" y="3647937"/>
            <a:ext cx="2677886" cy="2677886"/>
          </a:xfrm>
          <a:prstGeom prst="rect">
            <a:avLst/>
          </a:prstGeom>
        </p:spPr>
      </p:pic>
      <p:sp>
        <p:nvSpPr>
          <p:cNvPr id="40" name="Subtitle 2"/>
          <p:cNvSpPr txBox="1">
            <a:spLocks/>
          </p:cNvSpPr>
          <p:nvPr/>
        </p:nvSpPr>
        <p:spPr>
          <a:xfrm>
            <a:off x="198528" y="1165494"/>
            <a:ext cx="3834630" cy="14634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Step 1</a:t>
            </a:r>
          </a:p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Fit data from metastatic castration-resistant prostate cancer patients</a:t>
            </a: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4561117" y="1209399"/>
            <a:ext cx="3834630" cy="1463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Step 2</a:t>
            </a:r>
          </a:p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Does a fitness cost to resistance emerge?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8"/>
          <a:stretch/>
        </p:blipFill>
        <p:spPr>
          <a:xfrm>
            <a:off x="4631878" y="2547258"/>
            <a:ext cx="2928253" cy="2201359"/>
          </a:xfrm>
          <a:prstGeom prst="rect">
            <a:avLst/>
          </a:prstGeom>
        </p:spPr>
      </p:pic>
      <p:sp>
        <p:nvSpPr>
          <p:cNvPr id="42" name="Subtitle 2"/>
          <p:cNvSpPr txBox="1">
            <a:spLocks/>
          </p:cNvSpPr>
          <p:nvPr/>
        </p:nvSpPr>
        <p:spPr>
          <a:xfrm>
            <a:off x="8588835" y="1209399"/>
            <a:ext cx="3834630" cy="1463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Step 3</a:t>
            </a:r>
          </a:p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Test adaptive therapy paradigm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001" y="2438650"/>
            <a:ext cx="3877268" cy="44193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040449" y="180558"/>
            <a:ext cx="17652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u="sng" dirty="0">
                <a:solidFill>
                  <a:srgbClr val="7030A0"/>
                </a:solidFill>
                <a:latin typeface="Adobe Caslon Pro" charset="0"/>
                <a:ea typeface="Adobe Caslon Pro" charset="0"/>
                <a:cs typeface="Adobe Caslon Pro" charset="0"/>
                <a:hlinkClick r:id="rId8"/>
              </a:rPr>
              <a:t>figures from [West 2017]</a:t>
            </a:r>
            <a:endParaRPr lang="en-US" sz="1200" b="1" u="sng" dirty="0">
              <a:solidFill>
                <a:srgbClr val="7030A0"/>
              </a:solidFill>
              <a:latin typeface="Adobe Caslon Pro" charset="0"/>
              <a:ea typeface="Adobe Caslon Pro" charset="0"/>
              <a:cs typeface="Adobe Caslon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9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880248" y="2515143"/>
            <a:ext cx="431175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400" b="1" dirty="0">
                <a:solidFill>
                  <a:srgbClr val="7030A0"/>
                </a:solidFill>
                <a:latin typeface="Adobe Caslon Pro" charset="0"/>
                <a:ea typeface="Adobe Caslon Pro" charset="0"/>
                <a:cs typeface="Adobe Caslon Pro" charset="0"/>
              </a:rPr>
              <a:t>Collaborators</a:t>
            </a:r>
          </a:p>
          <a:p>
            <a:pPr marL="285750" indent="-285750" defTabSz="457200">
              <a:buFont typeface="Arial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Adobe Caslon Pro" charset="0"/>
                <a:ea typeface="Adobe Caslon Pro" charset="0"/>
                <a:cs typeface="Adobe Caslon Pro" charset="0"/>
              </a:rPr>
              <a:t>Sandy Anderson</a:t>
            </a:r>
            <a:endParaRPr lang="en-US" sz="2000" i="1" dirty="0">
              <a:solidFill>
                <a:srgbClr val="7030A0"/>
              </a:solidFill>
              <a:latin typeface="Adobe Caslon Pro" charset="0"/>
              <a:ea typeface="Adobe Caslon Pro" charset="0"/>
              <a:cs typeface="Adobe Caslon Pro" charset="0"/>
            </a:endParaRPr>
          </a:p>
          <a:p>
            <a:pPr marL="285750" indent="-285750" defTabSz="457200">
              <a:buFont typeface="Arial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Adobe Caslon Pro" charset="0"/>
                <a:ea typeface="Adobe Caslon Pro" charset="0"/>
                <a:cs typeface="Adobe Caslon Pro" charset="0"/>
              </a:rPr>
              <a:t>Chandler </a:t>
            </a:r>
            <a:r>
              <a:rPr lang="en-US" sz="2000" dirty="0" err="1">
                <a:solidFill>
                  <a:srgbClr val="7030A0"/>
                </a:solidFill>
                <a:latin typeface="Adobe Caslon Pro" charset="0"/>
                <a:ea typeface="Adobe Caslon Pro" charset="0"/>
                <a:cs typeface="Adobe Caslon Pro" charset="0"/>
              </a:rPr>
              <a:t>Gatenbee</a:t>
            </a:r>
            <a:endParaRPr lang="en-US" sz="2000" dirty="0">
              <a:solidFill>
                <a:srgbClr val="7030A0"/>
              </a:solidFill>
              <a:latin typeface="Adobe Caslon Pro" charset="0"/>
              <a:ea typeface="Adobe Caslon Pro" charset="0"/>
              <a:cs typeface="Adobe Caslon Pro" charset="0"/>
            </a:endParaRPr>
          </a:p>
          <a:p>
            <a:pPr marL="285750" indent="-285750" defTabSz="457200">
              <a:buFont typeface="Arial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Adobe Caslon Pro" charset="0"/>
                <a:ea typeface="Adobe Caslon Pro" charset="0"/>
                <a:cs typeface="Adobe Caslon Pro" charset="0"/>
              </a:rPr>
              <a:t>Joel Brown</a:t>
            </a:r>
          </a:p>
          <a:p>
            <a:pPr marL="285750" indent="-285750" defTabSz="457200">
              <a:buFont typeface="Arial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Adobe Caslon Pro" charset="0"/>
                <a:ea typeface="Adobe Caslon Pro" charset="0"/>
                <a:cs typeface="Adobe Caslon Pro" charset="0"/>
              </a:rPr>
              <a:t>David </a:t>
            </a:r>
            <a:r>
              <a:rPr lang="en-US" sz="2000" dirty="0" err="1">
                <a:solidFill>
                  <a:srgbClr val="7030A0"/>
                </a:solidFill>
                <a:latin typeface="Adobe Caslon Pro" charset="0"/>
                <a:ea typeface="Adobe Caslon Pro" charset="0"/>
                <a:cs typeface="Adobe Caslon Pro" charset="0"/>
              </a:rPr>
              <a:t>Basanta</a:t>
            </a:r>
            <a:endParaRPr lang="en-US" sz="2000" dirty="0">
              <a:solidFill>
                <a:srgbClr val="7030A0"/>
              </a:solidFill>
              <a:latin typeface="Adobe Caslon Pro" charset="0"/>
              <a:ea typeface="Adobe Caslon Pro" charset="0"/>
              <a:cs typeface="Adobe Caslon Pro" charset="0"/>
            </a:endParaRPr>
          </a:p>
          <a:p>
            <a:pPr marL="285750" indent="-285750" defTabSz="457200">
              <a:buFont typeface="Arial" charset="0"/>
              <a:buChar char="•"/>
            </a:pPr>
            <a:endParaRPr lang="en-US" sz="2000" dirty="0">
              <a:solidFill>
                <a:srgbClr val="7030A0"/>
              </a:solidFill>
              <a:latin typeface="Adobe Caslon Pro" charset="0"/>
              <a:ea typeface="Adobe Caslon Pro" charset="0"/>
              <a:cs typeface="Adobe Caslon Pro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70489" y="1130149"/>
            <a:ext cx="669461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Publications</a:t>
            </a:r>
          </a:p>
          <a:p>
            <a:pPr marL="342900" indent="-342900" defTabSz="457200">
              <a:buFont typeface="+mj-lt"/>
              <a:buAutoNum type="arabicPeriod"/>
            </a:pPr>
            <a:r>
              <a:rPr lang="en-US" sz="1600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West, J., Z. </a:t>
            </a:r>
            <a:r>
              <a:rPr lang="en-US" sz="1600" dirty="0" err="1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Hasnain</a:t>
            </a:r>
            <a:r>
              <a:rPr lang="en-US" sz="1600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, J. Mason, P.K. Newton, “</a:t>
            </a:r>
            <a:r>
              <a:rPr lang="en-US" sz="1600" b="1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The prisoner's dilemma as a cancer model</a:t>
            </a:r>
            <a:r>
              <a:rPr lang="en-US" sz="1600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” Convergent Science Physical Oncology Vol. 3, </a:t>
            </a:r>
            <a:r>
              <a:rPr lang="en-US" sz="1600" dirty="0" err="1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Iss</a:t>
            </a:r>
            <a:r>
              <a:rPr lang="en-US" sz="1600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. 2, (2016)</a:t>
            </a:r>
            <a:br>
              <a:rPr lang="en-US" sz="1600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</a:br>
            <a:endParaRPr lang="en-US" sz="1600" dirty="0">
              <a:solidFill>
                <a:srgbClr val="323232"/>
              </a:solidFill>
              <a:latin typeface="Adobe Caslon Pro" charset="0"/>
              <a:ea typeface="Adobe Caslon Pro" charset="0"/>
              <a:cs typeface="Adobe Caslon Pro" charset="0"/>
            </a:endParaRPr>
          </a:p>
          <a:p>
            <a:pPr marL="342900" indent="-342900" defTabSz="457200">
              <a:buFont typeface="+mj-lt"/>
              <a:buAutoNum type="arabicPeriod"/>
            </a:pPr>
            <a:r>
              <a:rPr lang="en-US" sz="1600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West, J., Z. </a:t>
            </a:r>
            <a:r>
              <a:rPr lang="en-US" sz="1600" dirty="0" err="1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Hasnain</a:t>
            </a:r>
            <a:r>
              <a:rPr lang="en-US" sz="1600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, P. Macklin, P.K. Newton, “</a:t>
            </a:r>
            <a:r>
              <a:rPr lang="en-US" sz="1600" b="1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An evolutionary model of tumor cell kinetics and the emergence of molecular heterogeneity driving </a:t>
            </a:r>
            <a:r>
              <a:rPr lang="en-US" sz="1600" b="1" dirty="0" err="1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Gompertzian</a:t>
            </a:r>
            <a:r>
              <a:rPr lang="en-US" sz="1600" b="1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 growth</a:t>
            </a:r>
            <a:r>
              <a:rPr lang="en-US" sz="1600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” SIAM Review, (2016)</a:t>
            </a:r>
            <a:br>
              <a:rPr lang="en-US" sz="1600" i="1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</a:br>
            <a:endParaRPr lang="en-US" sz="1600" i="1" dirty="0">
              <a:solidFill>
                <a:srgbClr val="323232"/>
              </a:solidFill>
              <a:latin typeface="Adobe Caslon Pro" charset="0"/>
              <a:ea typeface="Adobe Caslon Pro" charset="0"/>
              <a:cs typeface="Adobe Caslon Pro" charset="0"/>
            </a:endParaRPr>
          </a:p>
          <a:p>
            <a:pPr marL="342900" indent="-342900" defTabSz="457200">
              <a:buFont typeface="+mj-lt"/>
              <a:buAutoNum type="arabicPeriod"/>
            </a:pPr>
            <a:r>
              <a:rPr lang="en-US" sz="1600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West, J., P.K. Newton, “</a:t>
            </a:r>
            <a:r>
              <a:rPr lang="en-US" sz="1600" b="1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Chemotherapeutic dose scheduling based on tumor growth rates: </a:t>
            </a:r>
            <a:r>
              <a:rPr lang="en-US" sz="1600" b="1" i="1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the case for low dose metronomic high entropy therapies</a:t>
            </a:r>
            <a:r>
              <a:rPr lang="en-US" sz="1600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” submitted to Cancer Research (2017)</a:t>
            </a:r>
            <a:br>
              <a:rPr lang="en-US" sz="1600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</a:br>
            <a:endParaRPr lang="en-US" sz="1600" dirty="0">
              <a:solidFill>
                <a:srgbClr val="323232"/>
              </a:solidFill>
              <a:latin typeface="Adobe Caslon Pro" charset="0"/>
              <a:ea typeface="Adobe Caslon Pro" charset="0"/>
              <a:cs typeface="Adobe Caslon Pro" charset="0"/>
            </a:endParaRPr>
          </a:p>
          <a:p>
            <a:pPr marL="342900" indent="-342900" defTabSz="457200">
              <a:buFont typeface="+mj-lt"/>
              <a:buAutoNum type="arabicPeriod"/>
            </a:pPr>
            <a:r>
              <a:rPr lang="en-US" sz="1600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West, J., P.K. Newton, “</a:t>
            </a:r>
            <a:r>
              <a:rPr lang="en-US" sz="1600" b="1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Optimizing chemo-scheduling based on tumor growth rates</a:t>
            </a:r>
            <a:r>
              <a:rPr lang="en-US" sz="1600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” to appear in Mathematical Oncology Handbook (2017)</a:t>
            </a:r>
            <a:br>
              <a:rPr lang="en-US" sz="1600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</a:br>
            <a:endParaRPr lang="en-US" sz="1600" dirty="0">
              <a:solidFill>
                <a:srgbClr val="323232"/>
              </a:solidFill>
              <a:latin typeface="Adobe Caslon Pro" charset="0"/>
              <a:ea typeface="Adobe Caslon Pro" charset="0"/>
              <a:cs typeface="Adobe Caslon Pro" charset="0"/>
            </a:endParaRPr>
          </a:p>
          <a:p>
            <a:pPr marL="342900" indent="-342900" defTabSz="457200">
              <a:buFont typeface="+mj-lt"/>
              <a:buAutoNum type="arabicPeriod"/>
            </a:pPr>
            <a:r>
              <a:rPr lang="en-US" sz="1600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West, J., Y. Ma, P.K. Newton, “</a:t>
            </a:r>
            <a:r>
              <a:rPr lang="en-US" sz="1600" b="1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Harnessing the evolutionary cost of chemotherapeutic resistance by shaping the fitness landscape of a tumor</a:t>
            </a:r>
            <a:r>
              <a:rPr lang="en-US" sz="1600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” USC preprint (2017)</a:t>
            </a:r>
            <a:br>
              <a:rPr lang="en-US" sz="1600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</a:br>
            <a:endParaRPr lang="en-US" sz="1600" dirty="0">
              <a:solidFill>
                <a:srgbClr val="323232"/>
              </a:solidFill>
              <a:latin typeface="Adobe Caslon Pro" charset="0"/>
              <a:ea typeface="Adobe Caslon Pro" charset="0"/>
              <a:cs typeface="Adobe Caslon Pro" charset="0"/>
            </a:endParaRPr>
          </a:p>
          <a:p>
            <a:pPr marL="285750" indent="-285750" defTabSz="457200">
              <a:buFont typeface="Arial" charset="0"/>
              <a:buChar char="•"/>
            </a:pPr>
            <a:r>
              <a:rPr lang="en-US" sz="1600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Thesis: “</a:t>
            </a:r>
            <a:r>
              <a:rPr lang="en-US" sz="1600" b="1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Computational Tumor Ecology: </a:t>
            </a:r>
            <a:r>
              <a:rPr lang="en-US" sz="1600" b="1" i="1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a model of tumor evolution, heterogeneity, and chemotherapeutic response</a:t>
            </a:r>
            <a:r>
              <a:rPr lang="en-US" sz="1600" dirty="0">
                <a:solidFill>
                  <a:srgbClr val="323232"/>
                </a:solidFill>
                <a:latin typeface="Adobe Caslon Pro" charset="0"/>
                <a:ea typeface="Adobe Caslon Pro" charset="0"/>
                <a:cs typeface="Adobe Caslon Pro" charset="0"/>
              </a:rPr>
              <a:t>”</a:t>
            </a:r>
          </a:p>
        </p:txBody>
      </p:sp>
      <p:sp>
        <p:nvSpPr>
          <p:cNvPr id="67" name="Title 1"/>
          <p:cNvSpPr txBox="1">
            <a:spLocks/>
          </p:cNvSpPr>
          <p:nvPr/>
        </p:nvSpPr>
        <p:spPr>
          <a:xfrm>
            <a:off x="6490625" y="1413690"/>
            <a:ext cx="5534526" cy="1534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990000"/>
                </a:solidFill>
                <a:latin typeface="Avenir Next Bold"/>
                <a:cs typeface="Avenir Next Bold"/>
              </a:rPr>
              <a:t>Thank you</a:t>
            </a:r>
          </a:p>
        </p:txBody>
      </p:sp>
      <p:sp>
        <p:nvSpPr>
          <p:cNvPr id="10" name="Rectangle 9"/>
          <p:cNvSpPr/>
          <p:nvPr/>
        </p:nvSpPr>
        <p:spPr>
          <a:xfrm>
            <a:off x="-5291" y="568"/>
            <a:ext cx="12197291" cy="8311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-5291" y="802464"/>
            <a:ext cx="12197291" cy="47753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0000"/>
              </a:solidFill>
            </a:endParaRPr>
          </a:p>
        </p:txBody>
      </p:sp>
      <p:pic>
        <p:nvPicPr>
          <p:cNvPr id="13" name="Picture 12" descr="Macintosh HD:Users:westjb:Desktop:Moffitt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4" b="34796"/>
          <a:stretch/>
        </p:blipFill>
        <p:spPr bwMode="auto">
          <a:xfrm>
            <a:off x="9950115" y="119262"/>
            <a:ext cx="2123963" cy="56450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  <a:ext uri="{53640926-AAD7-44d8-BBD7-CCE9431645EC}">
              <a14:shadowObscured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/>
            </a:ext>
          </a:extLst>
        </p:spPr>
      </p:pic>
      <p:pic>
        <p:nvPicPr>
          <p:cNvPr id="14" name="Picture 13" descr="Macintosh HD:Users:westjb:Desktop:IMO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1"/>
            <a:ext cx="5369004" cy="8039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1350080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84474" y="4315131"/>
            <a:ext cx="9605913" cy="21112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5D279"/>
                </a:solidFill>
                <a:latin typeface="Avenir Next" charset="0"/>
                <a:ea typeface="Avenir Next" charset="0"/>
                <a:cs typeface="Avenir Next" charset="0"/>
              </a:rPr>
              <a:t>"My real resume is in my cells." </a:t>
            </a:r>
          </a:p>
          <a:p>
            <a:pPr algn="l"/>
            <a:r>
              <a:rPr lang="en-US" sz="2400" dirty="0">
                <a:solidFill>
                  <a:srgbClr val="75D279"/>
                </a:solidFill>
                <a:latin typeface="Avenir Next" charset="0"/>
                <a:ea typeface="Avenir Next" charset="0"/>
                <a:cs typeface="Avenir Next" charset="0"/>
              </a:rPr>
              <a:t>-Jerome from GATTACA-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8649947" y="3331032"/>
            <a:ext cx="6870700" cy="213406"/>
          </a:xfrm>
          <a:prstGeom prst="rect">
            <a:avLst/>
          </a:prstGeom>
          <a:solidFill>
            <a:srgbClr val="02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 defTabSz="457065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750480"/>
            <a:ext cx="12192000" cy="251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270C0"/>
                </a:solidFill>
                <a:latin typeface="Avenir Next Bold"/>
                <a:cs typeface="Avenir Next Bold"/>
              </a:rPr>
              <a:t>1.	Game theory:</a:t>
            </a:r>
          </a:p>
          <a:p>
            <a:pPr algn="l"/>
            <a:r>
              <a:rPr lang="en-US" dirty="0">
                <a:latin typeface="Avenir Next Bold"/>
                <a:cs typeface="Avenir Next Bold"/>
              </a:rPr>
              <a:t>		</a:t>
            </a:r>
            <a:r>
              <a:rPr lang="en-US" sz="3600" dirty="0">
                <a:solidFill>
                  <a:srgbClr val="7AC067"/>
                </a:solidFill>
                <a:latin typeface="Avenir Next Bold"/>
                <a:cs typeface="Avenir Next Bold"/>
              </a:rPr>
              <a:t>Why is it relevant to cancer?</a:t>
            </a:r>
          </a:p>
        </p:txBody>
      </p:sp>
      <p:pic>
        <p:nvPicPr>
          <p:cNvPr id="7" name="Picture 6" descr="Macintosh HD:Users:westjb:Desktop:Moffitt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4" b="34796"/>
          <a:stretch/>
        </p:blipFill>
        <p:spPr bwMode="auto">
          <a:xfrm>
            <a:off x="10767046" y="6495199"/>
            <a:ext cx="1211548" cy="32200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  <a:ext uri="{53640926-AAD7-44d8-BBD7-CCE9431645EC}">
              <a14:shadowObscured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/>
            </a:ext>
          </a:extLst>
        </p:spPr>
      </p:pic>
    </p:spTree>
    <p:extLst>
      <p:ext uri="{BB962C8B-B14F-4D97-AF65-F5344CB8AC3E}">
        <p14:creationId xmlns:p14="http://schemas.microsoft.com/office/powerpoint/2010/main" val="97195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665" y="3977239"/>
            <a:ext cx="3710366" cy="26052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30" y="4018707"/>
            <a:ext cx="3882158" cy="25066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5291" y="568"/>
            <a:ext cx="12197291" cy="8311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-5291" y="802464"/>
            <a:ext cx="12197291" cy="47753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0000"/>
              </a:solidFill>
            </a:endParaRPr>
          </a:p>
        </p:txBody>
      </p:sp>
      <p:pic>
        <p:nvPicPr>
          <p:cNvPr id="8" name="Picture 7" descr="Macintosh HD:Users:westjb:Desktop:Moffitt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4" b="34796"/>
          <a:stretch/>
        </p:blipFill>
        <p:spPr bwMode="auto">
          <a:xfrm>
            <a:off x="9950115" y="119262"/>
            <a:ext cx="2123963" cy="56450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  <a:ext uri="{53640926-AAD7-44d8-BBD7-CCE9431645EC}">
              <a14:shadowObscured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/>
            </a:ext>
          </a:extLst>
        </p:spPr>
      </p:pic>
      <p:pic>
        <p:nvPicPr>
          <p:cNvPr id="9" name="Picture 8" descr="Macintosh HD:Users:westjb:Desktop:IMO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1"/>
            <a:ext cx="5369004" cy="8039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37678" y="1654039"/>
            <a:ext cx="9012799" cy="22272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A disease of the genes?</a:t>
            </a:r>
          </a:p>
          <a:p>
            <a:pPr lvl="1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A disease of unregulated proliferation?</a:t>
            </a:r>
          </a:p>
          <a:p>
            <a:pPr lvl="1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A group of diseases involving abnormal cell growth with the potential to invade or spread?</a:t>
            </a:r>
          </a:p>
          <a:p>
            <a:pPr marL="0" indent="0">
              <a:buNone/>
            </a:pP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What are the first principles underlying cancer?</a:t>
            </a:r>
          </a:p>
          <a:p>
            <a:pPr lvl="1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Darwinian dynamics: the </a:t>
            </a:r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ecological</a:t>
            </a: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 dynamics of tumor population sizes and the </a:t>
            </a:r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evolutionary</a:t>
            </a: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 dynamics of heritable phenotypes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9497961" y="1646841"/>
            <a:ext cx="344129" cy="1868129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9989574" y="2185325"/>
            <a:ext cx="1692684" cy="1055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Game </a:t>
            </a:r>
            <a:b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theory?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094951" y="894152"/>
            <a:ext cx="20104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u="sng" dirty="0">
                <a:solidFill>
                  <a:srgbClr val="7030A0"/>
                </a:solidFill>
                <a:latin typeface="Adobe Caslon Pro" charset="0"/>
                <a:ea typeface="Adobe Caslon Pro" charset="0"/>
                <a:cs typeface="Adobe Caslon Pro" charset="0"/>
                <a:hlinkClick r:id="rId6"/>
              </a:rPr>
              <a:t>figures from [Hanahan 2011]</a:t>
            </a:r>
            <a:endParaRPr lang="en-US" sz="1200" b="1" u="sng" dirty="0">
              <a:solidFill>
                <a:srgbClr val="7030A0"/>
              </a:solidFill>
              <a:latin typeface="Adobe Caslon Pro" charset="0"/>
              <a:ea typeface="Adobe Caslon Pro" charset="0"/>
              <a:cs typeface="Adobe Caslon Pro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37679" y="1153853"/>
            <a:ext cx="9862123" cy="70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What is</a:t>
            </a:r>
            <a:r>
              <a:rPr lang="mr-IN" sz="2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…</a:t>
            </a:r>
            <a:r>
              <a:rPr lang="en-US" sz="24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 cancer?</a:t>
            </a:r>
          </a:p>
        </p:txBody>
      </p:sp>
    </p:spTree>
    <p:extLst>
      <p:ext uri="{BB962C8B-B14F-4D97-AF65-F5344CB8AC3E}">
        <p14:creationId xmlns:p14="http://schemas.microsoft.com/office/powerpoint/2010/main" val="16354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5291" y="568"/>
            <a:ext cx="12197291" cy="8311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-5291" y="802464"/>
            <a:ext cx="12197291" cy="47753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0000"/>
              </a:solidFill>
            </a:endParaRPr>
          </a:p>
        </p:txBody>
      </p:sp>
      <p:pic>
        <p:nvPicPr>
          <p:cNvPr id="18" name="Picture 17" descr="Macintosh HD:Users:westjb:Desktop:Moffitt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4" b="34796"/>
          <a:stretch/>
        </p:blipFill>
        <p:spPr bwMode="auto">
          <a:xfrm>
            <a:off x="9950115" y="119262"/>
            <a:ext cx="2123963" cy="56450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  <a:ext uri="{53640926-AAD7-44d8-BBD7-CCE9431645EC}">
              <a14:shadowObscured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/>
            </a:ext>
          </a:extLst>
        </p:spPr>
      </p:pic>
      <p:pic>
        <p:nvPicPr>
          <p:cNvPr id="19" name="Picture 18" descr="Macintosh HD:Users:westjb:Desktop:IMO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1"/>
            <a:ext cx="5369004" cy="8039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37679" y="1153853"/>
            <a:ext cx="9862123" cy="7032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The unit of selection: a single cell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 rot="19107429">
            <a:off x="875652" y="2156373"/>
            <a:ext cx="2418373" cy="492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Homeostasis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>
            <a:off x="1144935" y="3516250"/>
            <a:ext cx="8091487" cy="0"/>
          </a:xfrm>
          <a:prstGeom prst="straightConnector1">
            <a:avLst/>
          </a:prstGeom>
          <a:noFill/>
          <a:ln w="63500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1144934" y="3244788"/>
            <a:ext cx="0" cy="614363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3594446" y="3244788"/>
            <a:ext cx="0" cy="614363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Connector 14"/>
          <p:cNvCxnSpPr>
            <a:cxnSpLocks noChangeShapeType="1"/>
          </p:cNvCxnSpPr>
          <p:nvPr/>
        </p:nvCxnSpPr>
        <p:spPr bwMode="auto">
          <a:xfrm>
            <a:off x="6172546" y="3244788"/>
            <a:ext cx="0" cy="614363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Box 16"/>
          <p:cNvSpPr txBox="1">
            <a:spLocks noChangeArrowheads="1"/>
          </p:cNvSpPr>
          <p:nvPr/>
        </p:nvSpPr>
        <p:spPr bwMode="auto">
          <a:xfrm>
            <a:off x="1144934" y="4914479"/>
            <a:ext cx="85201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Cancer progresses from a disease of the </a:t>
            </a:r>
            <a:r>
              <a:rPr lang="en-US" altLang="en-US" sz="2400" b="1" dirty="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genes</a:t>
            </a:r>
            <a:r>
              <a:rPr lang="en-US" altLang="en-US" sz="2400" dirty="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to a disease of </a:t>
            </a:r>
            <a:r>
              <a:rPr lang="en-US" altLang="en-US" sz="2400" b="1" dirty="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natural selection</a:t>
            </a: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 rot="19107429">
            <a:off x="3371252" y="2156372"/>
            <a:ext cx="2418373" cy="492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Initiation</a:t>
            </a: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 rot="19107429">
            <a:off x="5923796" y="2156372"/>
            <a:ext cx="2418373" cy="492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Breakout</a:t>
            </a: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1302519" y="3851431"/>
            <a:ext cx="2215722" cy="792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Somatic</a:t>
            </a:r>
            <a:br>
              <a:rPr lang="en-US" sz="20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en-US" sz="20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mutations</a:t>
            </a:r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3828117" y="3848300"/>
            <a:ext cx="2139635" cy="8962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Limited Darwinian evolution</a:t>
            </a: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6393878" y="3859151"/>
            <a:ext cx="2634212" cy="8962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Extensive Darwinian evolution and diversification</a:t>
            </a:r>
          </a:p>
        </p:txBody>
      </p:sp>
      <p:sp>
        <p:nvSpPr>
          <p:cNvPr id="33" name="TextBox 16"/>
          <p:cNvSpPr txBox="1">
            <a:spLocks noChangeArrowheads="1"/>
          </p:cNvSpPr>
          <p:nvPr/>
        </p:nvSpPr>
        <p:spPr bwMode="auto">
          <a:xfrm>
            <a:off x="1144934" y="5856249"/>
            <a:ext cx="905486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”Nothing in evolution makes </a:t>
            </a:r>
            <a:r>
              <a:rPr lang="en-US" altLang="en-US" sz="2400">
                <a:solidFill>
                  <a:srgbClr val="0070C0"/>
                </a:solidFill>
                <a:latin typeface="Avenir Next" charset="0"/>
                <a:ea typeface="Avenir Next" charset="0"/>
                <a:cs typeface="Avenir Next" charset="0"/>
              </a:rPr>
              <a:t>sense except in the light of ecology.”</a:t>
            </a:r>
            <a:endParaRPr lang="en-US" altLang="en-US" sz="2400" b="1" dirty="0">
              <a:solidFill>
                <a:srgbClr val="0070C0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06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5291" y="568"/>
            <a:ext cx="12197291" cy="8311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flipV="1">
            <a:off x="-5291" y="802464"/>
            <a:ext cx="12197291" cy="47753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90000"/>
              </a:solidFill>
            </a:endParaRPr>
          </a:p>
        </p:txBody>
      </p:sp>
      <p:pic>
        <p:nvPicPr>
          <p:cNvPr id="18" name="Picture 17" descr="Macintosh HD:Users:westjb:Desktop:Moffitt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4" b="34796"/>
          <a:stretch/>
        </p:blipFill>
        <p:spPr bwMode="auto">
          <a:xfrm>
            <a:off x="9950115" y="119262"/>
            <a:ext cx="2123963" cy="56450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  <a:ext uri="{53640926-AAD7-44d8-BBD7-CCE9431645EC}">
              <a14:shadowObscured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/>
            </a:ext>
          </a:extLst>
        </p:spPr>
      </p:pic>
      <p:pic>
        <p:nvPicPr>
          <p:cNvPr id="19" name="Picture 18" descr="Macintosh HD:Users:westjb:Desktop:IMO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1"/>
            <a:ext cx="5369004" cy="8039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37679" y="1153853"/>
            <a:ext cx="9862123" cy="703227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Evo</a:t>
            </a:r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-eco models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8217183" y="4797850"/>
            <a:ext cx="3960945" cy="1125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Evolution</a:t>
            </a:r>
            <a:endParaRPr lang="en-US" dirty="0">
              <a:solidFill>
                <a:srgbClr val="0270C0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Genetic changes introduce new clones into the population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218711" y="4797850"/>
            <a:ext cx="4528946" cy="1125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Ecology</a:t>
            </a:r>
          </a:p>
          <a:p>
            <a:r>
              <a:rPr lang="en-US" dirty="0">
                <a:solidFill>
                  <a:srgbClr val="0270C0"/>
                </a:solidFill>
                <a:latin typeface="Avenir Next" charset="0"/>
                <a:ea typeface="Avenir Next" charset="0"/>
                <a:cs typeface="Avenir Next" charset="0"/>
              </a:rPr>
              <a:t>New clones compete on a fitness landscape dependent on microenvironment and neighbors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83" y="2140887"/>
            <a:ext cx="3828305" cy="19511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94951" y="894152"/>
            <a:ext cx="21515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u="sng" dirty="0">
                <a:solidFill>
                  <a:srgbClr val="7030A0"/>
                </a:solidFill>
                <a:latin typeface="Adobe Caslon Pro" charset="0"/>
                <a:ea typeface="Adobe Caslon Pro" charset="0"/>
                <a:cs typeface="Adobe Caslon Pro" charset="0"/>
                <a:hlinkClick r:id="rId6"/>
              </a:rPr>
              <a:t>figures from [Venkatesan 2016]</a:t>
            </a:r>
            <a:endParaRPr lang="en-US" sz="1200" b="1" u="sng" dirty="0">
              <a:solidFill>
                <a:srgbClr val="7030A0"/>
              </a:solidFill>
              <a:latin typeface="Adobe Caslon Pro" charset="0"/>
              <a:ea typeface="Adobe Caslon Pro" charset="0"/>
              <a:cs typeface="Adobe Caslon Pr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07" y="1857080"/>
            <a:ext cx="7634659" cy="222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0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Arial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ial Theme" id="{1C51C343-F465-124A-827B-EC5CB9352023}" vid="{1914FBFC-A4F3-9B49-AAE3-2E49AAB503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Arial Theme</Template>
  <TotalTime>1761</TotalTime>
  <Words>3390</Words>
  <Application>Microsoft Macintosh PowerPoint</Application>
  <PresentationFormat>Widescreen</PresentationFormat>
  <Paragraphs>749</Paragraphs>
  <Slides>53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70" baseType="lpstr">
      <vt:lpstr>-apple-system</vt:lpstr>
      <vt:lpstr>Adobe Caslon Pro</vt:lpstr>
      <vt:lpstr>Arial</vt:lpstr>
      <vt:lpstr>Arial Black</vt:lpstr>
      <vt:lpstr>Avenir Book</vt:lpstr>
      <vt:lpstr>Avenir Next</vt:lpstr>
      <vt:lpstr>Avenir Next Bold</vt:lpstr>
      <vt:lpstr>Avenir Next Demi Bold</vt:lpstr>
      <vt:lpstr>Avenir Next Regular</vt:lpstr>
      <vt:lpstr>Calibri</vt:lpstr>
      <vt:lpstr>Cambria Math</vt:lpstr>
      <vt:lpstr>Futura Medium</vt:lpstr>
      <vt:lpstr>Helvetica Neue</vt:lpstr>
      <vt:lpstr>Lucida Sans Regular</vt:lpstr>
      <vt:lpstr>Times New Roman</vt:lpstr>
      <vt:lpstr>Wingdings</vt:lpstr>
      <vt:lpstr>Arial Theme</vt:lpstr>
      <vt:lpstr>Game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Scripps PS-OC: `Mathematics and Physics of Cancer Metastasis’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West, Jeffrey B</dc:creator>
  <cp:lastModifiedBy>West, Jeffrey B</cp:lastModifiedBy>
  <cp:revision>29</cp:revision>
  <dcterms:created xsi:type="dcterms:W3CDTF">2022-10-14T19:54:05Z</dcterms:created>
  <dcterms:modified xsi:type="dcterms:W3CDTF">2022-11-09T20:21:48Z</dcterms:modified>
</cp:coreProperties>
</file>